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1" r:id="rId1"/>
  </p:sldMasterIdLst>
  <p:notesMasterIdLst>
    <p:notesMasterId r:id="rId35"/>
  </p:notesMasterIdLst>
  <p:sldIdLst>
    <p:sldId id="256" r:id="rId2"/>
    <p:sldId id="291" r:id="rId3"/>
    <p:sldId id="316" r:id="rId4"/>
    <p:sldId id="317" r:id="rId5"/>
    <p:sldId id="280" r:id="rId6"/>
    <p:sldId id="281" r:id="rId7"/>
    <p:sldId id="315" r:id="rId8"/>
    <p:sldId id="262" r:id="rId9"/>
    <p:sldId id="322" r:id="rId10"/>
    <p:sldId id="296" r:id="rId11"/>
    <p:sldId id="294" r:id="rId12"/>
    <p:sldId id="319" r:id="rId13"/>
    <p:sldId id="286" r:id="rId14"/>
    <p:sldId id="265" r:id="rId15"/>
    <p:sldId id="303" r:id="rId16"/>
    <p:sldId id="320" r:id="rId17"/>
    <p:sldId id="321" r:id="rId18"/>
    <p:sldId id="311" r:id="rId19"/>
    <p:sldId id="312" r:id="rId20"/>
    <p:sldId id="314" r:id="rId21"/>
    <p:sldId id="285" r:id="rId22"/>
    <p:sldId id="289" r:id="rId23"/>
    <p:sldId id="288" r:id="rId24"/>
    <p:sldId id="318" r:id="rId25"/>
    <p:sldId id="323" r:id="rId26"/>
    <p:sldId id="324" r:id="rId27"/>
    <p:sldId id="273" r:id="rId28"/>
    <p:sldId id="326" r:id="rId29"/>
    <p:sldId id="257" r:id="rId30"/>
    <p:sldId id="327" r:id="rId31"/>
    <p:sldId id="269" r:id="rId32"/>
    <p:sldId id="325" r:id="rId33"/>
    <p:sldId id="274" r:id="rId34"/>
  </p:sldIdLst>
  <p:sldSz cx="12192000" cy="6858000"/>
  <p:notesSz cx="6858000" cy="9144000"/>
  <p:defaultTextStyle>
    <a:defPPr>
      <a:defRPr lang="tr-A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59A8"/>
    <a:srgbClr val="942092"/>
    <a:srgbClr val="FF85FF"/>
    <a:srgbClr val="FF6A93"/>
    <a:srgbClr val="58FFD4"/>
    <a:srgbClr val="A69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1"/>
    <p:restoredTop sz="94648"/>
  </p:normalViewPr>
  <p:slideViewPr>
    <p:cSldViewPr snapToGrid="0" snapToObjects="1">
      <p:cViewPr>
        <p:scale>
          <a:sx n="96" d="100"/>
          <a:sy n="96" d="100"/>
        </p:scale>
        <p:origin x="85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AZ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D70A8-86A2-464F-82D6-C806D3429122}" type="datetimeFigureOut">
              <a:rPr lang="tr-AZ" smtClean="0"/>
              <a:t>24.09.2022</a:t>
            </a:fld>
            <a:endParaRPr lang="tr-AZ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AZ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AZ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A629F-933E-274C-B371-4F9A892928BF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346933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| </a:t>
            </a:r>
            <a:r>
              <a:rPr lang="tr-TR" dirty="0" err="1"/>
              <a:t>Sarcomeric</a:t>
            </a:r>
            <a:r>
              <a:rPr lang="tr-TR" dirty="0"/>
              <a:t> </a:t>
            </a:r>
            <a:r>
              <a:rPr lang="tr-TR" dirty="0" err="1"/>
              <a:t>cytoskeleton</a:t>
            </a:r>
            <a:r>
              <a:rPr lang="tr-TR" dirty="0"/>
              <a:t>: </a:t>
            </a:r>
            <a:r>
              <a:rPr lang="tr-TR" dirty="0" err="1"/>
              <a:t>backbone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cardiomyocyte</a:t>
            </a:r>
            <a:r>
              <a:rPr lang="tr-TR" dirty="0"/>
              <a:t> </a:t>
            </a:r>
            <a:r>
              <a:rPr lang="tr-TR" dirty="0" err="1"/>
              <a:t>structure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function</a:t>
            </a:r>
            <a:r>
              <a:rPr lang="tr-TR" dirty="0"/>
              <a:t> – </a:t>
            </a:r>
            <a:r>
              <a:rPr lang="tr-TR" dirty="0" err="1"/>
              <a:t>sarkomerik</a:t>
            </a:r>
            <a:r>
              <a:rPr lang="tr-TR" dirty="0"/>
              <a:t> </a:t>
            </a:r>
            <a:r>
              <a:rPr lang="tr-TR" dirty="0" err="1"/>
              <a:t>sitoskleton</a:t>
            </a:r>
            <a:r>
              <a:rPr lang="tr-TR" dirty="0"/>
              <a:t> </a:t>
            </a:r>
            <a:r>
              <a:rPr lang="tr-TR" dirty="0" err="1"/>
              <a:t>kardiomiositdəki</a:t>
            </a:r>
            <a:r>
              <a:rPr lang="tr-TR" dirty="0"/>
              <a:t> görevi </a:t>
            </a:r>
            <a:r>
              <a:rPr lang="tr-TR" dirty="0" err="1"/>
              <a:t>onemlidir</a:t>
            </a:r>
            <a:endParaRPr lang="tr-AZ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A629F-933E-274C-B371-4F9A892928BF}" type="slidenum">
              <a:rPr lang="tr-AZ" smtClean="0"/>
              <a:t>4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90834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</a:t>
            </a:r>
            <a:r>
              <a:rPr lang="tr-AZ" dirty="0"/>
              <a:t>epletion tükənmə, handling – tavır, rəftar,  impaired – zədələnmiş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A629F-933E-274C-B371-4F9A892928BF}" type="slidenum">
              <a:rPr lang="tr-AZ" smtClean="0"/>
              <a:t>15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426753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P</a:t>
            </a:r>
            <a:r>
              <a:rPr lang="tr-AZ" dirty="0"/>
              <a:t>revalent - yayilmasi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A629F-933E-274C-B371-4F9A892928BF}" type="slidenum">
              <a:rPr lang="tr-AZ" smtClean="0"/>
              <a:t>16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15009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AZ" dirty="0"/>
              <a:t>AF permanent kəskin paroxismal HF r, preserved – hamisinda ayrı ayrı davranilir evalute qıymitlendır lıkely to benefıt *- faydalı olabilər, less likely to benefit – az ehtimal olunur fayda görmesində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A629F-933E-274C-B371-4F9A892928BF}" type="slidenum">
              <a:rPr lang="tr-AZ" smtClean="0"/>
              <a:t>27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402376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8C0A0A-4F8C-CB4A-BCDB-FCBBFD2CE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C064121-42C9-A449-A150-6624DCC82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A8DA32-4A56-F648-9489-97679680C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66A8D6E-6E76-0F47-887E-094D900C1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04A17D-4113-2E49-BC5D-E6B2956EC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3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62D49C-6648-E546-842A-EFD280CC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4B83A69-3142-A745-BA69-02AA7E748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18B17BB-978B-9D4F-889A-65EB3D460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54C1C1D-48FE-5F44-ADB2-6378057C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B7E6C7B-98BE-1547-8F45-0AC38036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56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0F4A1DF-678B-964C-A612-1AACAED90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2DB7E9D-3CC6-6D4D-B68B-6493B240D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0828E3C-EB6A-DB49-A86A-35FEEC36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A5A495C-41B3-744A-BD24-8A2897B8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6CAD65F-FFFC-7C40-8CE9-BAF3BFF0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9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DD370C-0232-4E4F-A05B-3EB7F021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F4F5F2-F0ED-2E40-A5AA-E543260D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77FFA7-FABC-294F-B850-F5958375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9E75354-37C3-6942-84F5-BEDC9FAE4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1F7620-A54E-0E46-B9A4-B9C9ACD1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3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C83A2D-BA24-A240-BA4C-EAE5140C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E338EAA-4F6D-8E4E-9BE7-9AED4F683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1EEE3CD-42F9-B449-9420-D18C56A22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1D00F27-7D9C-8A4C-9934-A5DDDC745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F9A85F-18D7-C747-B5A6-27F9BCD7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1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303DFE-8EF6-704C-9CB0-61928FDD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A3CD64-1537-9941-AE45-D5084BB61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2B17E9D-0469-5640-ACD0-82B70EFC6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12D27D7-A8D0-7347-B416-D16AE89EA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0FAE8F-91B1-FA4D-9BEC-5355B2832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C66BCA5-E45D-734B-9C4C-C2858A14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50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1E97E6-0DDE-B643-8EEA-14B95529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83B7D48-F738-C64D-8B12-DCB0F69A6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9093140-5A7C-9B42-998A-AFB8077B5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016D987-EEC9-0547-893B-D13C09E58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63EE7DC-E0EE-FC46-90FE-45E7D4277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E35EDE5-2CE2-C243-8160-BB794EC7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9/24/22</a:t>
            </a:fld>
            <a:endParaRPr lang="en-US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DFD910E-9899-AB49-9C0F-0D4CC9FD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8218F3E-6B42-7C49-809C-E00817C99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3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486D57-260B-6D4E-BB2A-F429605E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968125F-7841-884B-90BD-346B7D5E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0481C3F-1B88-EB4E-9182-755691DC6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200665F-66D0-C440-94EB-B3B47A3E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0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F1A2DDF-C62C-8B46-8916-89EC2F44E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A5991B0-C4A9-4D40-9648-7033FDC7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F7A17A3-3D31-5740-8714-8EAE8B31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5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6E652E-2832-F04B-B326-61560169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F646C-8AD2-CC40-9F5D-D6E462DEE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0D60CD6-9AAE-4649-ABDD-C09175B65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315F168-E60B-B345-8548-B800CC3A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5C80D05-1542-1C43-8FE9-C03BE2A2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83FD8F5-2751-B340-A766-6A378F9D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8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C3FE6B-1C5C-564E-BE71-51400B37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52B42CF-C634-F04F-8149-BBF137774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AZ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4285A03-38D2-F84E-9C05-E49AE1D66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B402E47-8D89-EE49-99C6-4935713AE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961457-A0F0-674F-AF73-2576BB5B7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968CB03-852E-3543-8049-9FC79F92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3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4E44E61-2276-F043-8853-62BB0471B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8E297A9-04CB-764A-8719-7E8B59799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5111FC-8310-9E4D-86F9-66033DD27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9/24/22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7BA5223-0753-E74B-BEB5-E61D20C17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A32994A-7BB9-9E49-969D-D4E0A46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56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61/116.02605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ccl.2019.01.002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61/HAE.0000000000000078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61/116.02605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72-022-00347-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61/HAE.0000000000000078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D75572-B212-BB41-98CE-2E71CDBF1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86" y="1318306"/>
            <a:ext cx="11388634" cy="2506934"/>
          </a:xfrm>
        </p:spPr>
        <p:txBody>
          <a:bodyPr>
            <a:normAutofit/>
          </a:bodyPr>
          <a:lstStyle/>
          <a:p>
            <a:r>
              <a:rPr lang="tr-TR" sz="54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</a:t>
            </a:r>
            <a:r>
              <a:rPr lang="tr-AZ" sz="5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ulaqcıq Fibrilyasiyası</a:t>
            </a:r>
            <a:br>
              <a:rPr lang="tr-AZ" sz="5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r-AZ" sz="4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br>
              <a:rPr lang="tr-AZ" sz="5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r-AZ" sz="5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Ürək Çatışmazlığı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AC0D4F8-DB09-C640-AACD-A6701EF40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>
            <a:normAutofit/>
          </a:bodyPr>
          <a:lstStyle/>
          <a:p>
            <a:r>
              <a:rPr lang="tr-AZ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Dr. Aysel İSLAMLI</a:t>
            </a:r>
          </a:p>
          <a:p>
            <a:r>
              <a:rPr lang="tr-AZ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24.09.2022</a:t>
            </a:r>
          </a:p>
          <a:p>
            <a:r>
              <a:rPr lang="tr-AZ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EGE Hospital</a:t>
            </a:r>
          </a:p>
        </p:txBody>
      </p:sp>
    </p:spTree>
    <p:extLst>
      <p:ext uri="{BB962C8B-B14F-4D97-AF65-F5344CB8AC3E}">
        <p14:creationId xmlns:p14="http://schemas.microsoft.com/office/powerpoint/2010/main" val="909489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64FFD7-AC49-4F4C-B3DD-35187E234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5900"/>
            <a:ext cx="11277600" cy="3813176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00B0F0"/>
              </a:buClr>
              <a:buFont typeface="Zapf Dingbats"/>
              <a:buChar char="➠"/>
            </a:pPr>
            <a:r>
              <a:rPr lang="tr-AZ" sz="2400" dirty="0"/>
              <a:t> </a:t>
            </a:r>
            <a:r>
              <a:rPr lang="tr-AZ" sz="2000" dirty="0"/>
              <a:t>Nörohumoral aktivasiya, təzyiq və həcm yükünə bağlı qulaqcıq divarı gərilməsində artış olur - </a:t>
            </a:r>
            <a:r>
              <a:rPr lang="tr-TR" sz="2000" dirty="0"/>
              <a:t>E</a:t>
            </a:r>
            <a:r>
              <a:rPr lang="tr-AZ" sz="2000" dirty="0"/>
              <a:t>lektriki və mexaniki remodelləşmə - yenidən şəkildəyişmə olur -  </a:t>
            </a:r>
            <a:r>
              <a:rPr lang="tr-TR" sz="2000" dirty="0" err="1"/>
              <a:t>Q</a:t>
            </a:r>
            <a:r>
              <a:rPr lang="tr-AZ" sz="2000" dirty="0"/>
              <a:t>ısalmış atrial refrakter period - Uzanmış atrial keçiricilik zamanları - </a:t>
            </a:r>
            <a:r>
              <a:rPr lang="tr-TR" sz="2000" dirty="0"/>
              <a:t>A</a:t>
            </a:r>
            <a:r>
              <a:rPr lang="tr-AZ" sz="2000" dirty="0"/>
              <a:t>trial repolyarizasiya heterogenliyində artış - AFnin yaranmasında və davam etməsində əsas rol oynamaqdadır. </a:t>
            </a:r>
            <a:br>
              <a:rPr lang="tr-AZ" dirty="0"/>
            </a:br>
            <a:endParaRPr lang="tr-AZ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E69E854-AD25-5443-B195-B1F8E74D4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7006502" cy="151257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B8043EFA-68F8-314D-AFB7-C741441E9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2835276"/>
            <a:ext cx="6794500" cy="3949700"/>
          </a:xfrm>
          <a:prstGeom prst="rect">
            <a:avLst/>
          </a:prstGeom>
          <a:effectLst>
            <a:reflection blurRad="93684" stA="93322" endPos="44764" dist="50800" dir="5400000" sy="-100000" algn="bl" rotWithShape="0"/>
            <a:softEdge rad="44942"/>
          </a:effectLst>
        </p:spPr>
      </p:pic>
    </p:spTree>
    <p:extLst>
      <p:ext uri="{BB962C8B-B14F-4D97-AF65-F5344CB8AC3E}">
        <p14:creationId xmlns:p14="http://schemas.microsoft.com/office/powerpoint/2010/main" val="2570415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743EDC93-57A9-0649-8AD2-51D60D7E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39693"/>
            <a:ext cx="11410092" cy="633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6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3F81D2B-F3DB-3C45-A297-97DC5C55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0590"/>
            <a:ext cx="5925820" cy="127927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6F7E6C8-C4A5-7B45-93DF-030339828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60" y="1162946"/>
            <a:ext cx="6370320" cy="4275193"/>
          </a:xfrm>
          <a:prstGeom prst="rect">
            <a:avLst/>
          </a:prstGeom>
          <a:effectLst>
            <a:reflection stA="88657" endPos="23000" dist="50800" dir="5400000" sy="-100000" algn="bl" rotWithShape="0"/>
          </a:effec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2563DB9A-3C28-E848-B6AA-B503A64D1138}"/>
              </a:ext>
            </a:extLst>
          </p:cNvPr>
          <p:cNvSpPr txBox="1"/>
          <p:nvPr/>
        </p:nvSpPr>
        <p:spPr>
          <a:xfrm>
            <a:off x="4023360" y="6230857"/>
            <a:ext cx="7147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u="none" strike="noStrike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https://doi.org/10.1161/116.026054</a:t>
            </a:r>
            <a:r>
              <a:rPr lang="tr-TR" b="0" i="1" u="none" strike="noStrike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Circulation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. 2017;135:1547–1563</a:t>
            </a:r>
            <a:endParaRPr lang="tr-AZ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A3946AA-8746-974F-82E5-B75B68442316}"/>
              </a:ext>
            </a:extLst>
          </p:cNvPr>
          <p:cNvSpPr txBox="1"/>
          <p:nvPr/>
        </p:nvSpPr>
        <p:spPr>
          <a:xfrm>
            <a:off x="838200" y="1956514"/>
            <a:ext cx="367538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AZ" sz="2000" i="1" dirty="0"/>
              <a:t>A</a:t>
            </a:r>
            <a:r>
              <a:rPr lang="tr-TR" sz="2000" i="1" dirty="0"/>
              <a:t>F</a:t>
            </a:r>
            <a:r>
              <a:rPr lang="tr-AZ" sz="2000" i="1" dirty="0"/>
              <a:t>də nizamsız ventrikul kontraskiyası, yüksək ventrikul sürəti olmasa belə ventrikul disfunksiyasına yol aça bilər.</a:t>
            </a:r>
          </a:p>
          <a:p>
            <a:pPr>
              <a:lnSpc>
                <a:spcPct val="100000"/>
              </a:lnSpc>
            </a:pPr>
            <a:endParaRPr lang="tr-AZ" sz="2000" i="1" dirty="0"/>
          </a:p>
          <a:p>
            <a:pPr>
              <a:lnSpc>
                <a:spcPct val="100000"/>
              </a:lnSpc>
            </a:pPr>
            <a:r>
              <a:rPr lang="tr-AZ" sz="2000" i="1" dirty="0"/>
              <a:t>A-V sinkronizasiya itməsi, pozulan diastolik doluş, azalmış atım həcmi, kardiak outputun 20% azalması – bunlar A</a:t>
            </a:r>
            <a:r>
              <a:rPr lang="tr-TR" sz="2000" i="1" dirty="0"/>
              <a:t>F</a:t>
            </a:r>
            <a:r>
              <a:rPr lang="tr-AZ" sz="2000" i="1" dirty="0"/>
              <a:t>nin ürək çatışmazlığı ilə nəticələnməsinə səbəb olur. </a:t>
            </a:r>
          </a:p>
        </p:txBody>
      </p:sp>
    </p:spTree>
    <p:extLst>
      <p:ext uri="{BB962C8B-B14F-4D97-AF65-F5344CB8AC3E}">
        <p14:creationId xmlns:p14="http://schemas.microsoft.com/office/powerpoint/2010/main" val="3455998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3DB5EC-717C-7749-8266-BDE8B04E1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1584008"/>
            <a:ext cx="1114044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tr-TR" sz="2400" dirty="0" err="1"/>
              <a:t>Aritmiyaların</a:t>
            </a:r>
            <a:r>
              <a:rPr lang="tr-TR" sz="2400" dirty="0"/>
              <a:t> sol </a:t>
            </a:r>
            <a:r>
              <a:rPr lang="tr-TR" sz="2400" dirty="0" err="1"/>
              <a:t>mədəciyin</a:t>
            </a:r>
            <a:r>
              <a:rPr lang="tr-TR" sz="2400" dirty="0"/>
              <a:t> (LV) </a:t>
            </a:r>
            <a:r>
              <a:rPr lang="tr-TR" sz="2400" dirty="0" err="1"/>
              <a:t>sistolik</a:t>
            </a:r>
            <a:r>
              <a:rPr lang="tr-TR" sz="2400" dirty="0"/>
              <a:t> </a:t>
            </a:r>
            <a:r>
              <a:rPr lang="tr-TR" sz="2400" dirty="0" err="1"/>
              <a:t>funksiyasına</a:t>
            </a:r>
            <a:r>
              <a:rPr lang="tr-TR" sz="2400" dirty="0"/>
              <a:t> </a:t>
            </a:r>
            <a:r>
              <a:rPr lang="tr-TR" sz="2400" dirty="0" err="1"/>
              <a:t>təsiri</a:t>
            </a:r>
            <a:r>
              <a:rPr lang="tr-TR" sz="2400" dirty="0"/>
              <a:t> ilk </a:t>
            </a:r>
            <a:r>
              <a:rPr lang="tr-TR" sz="2400" dirty="0" err="1"/>
              <a:t>dəfə</a:t>
            </a:r>
            <a:r>
              <a:rPr lang="tr-TR" sz="2400" dirty="0"/>
              <a:t> 1913-cü </a:t>
            </a:r>
            <a:r>
              <a:rPr lang="tr-TR" sz="2400" dirty="0" err="1"/>
              <a:t>ildə</a:t>
            </a:r>
            <a:r>
              <a:rPr lang="tr-TR" sz="2400" dirty="0"/>
              <a:t> </a:t>
            </a:r>
            <a:r>
              <a:rPr lang="tr-TR" sz="2400" dirty="0" err="1"/>
              <a:t>göstərilmişdir</a:t>
            </a:r>
            <a:r>
              <a:rPr lang="tr-TR" sz="2400" dirty="0"/>
              <a:t>.</a:t>
            </a:r>
          </a:p>
          <a:p>
            <a:pPr>
              <a:lnSpc>
                <a:spcPct val="120000"/>
              </a:lnSpc>
            </a:pPr>
            <a:r>
              <a:rPr lang="tr-TR" sz="2400" dirty="0"/>
              <a:t>AF </a:t>
            </a:r>
            <a:r>
              <a:rPr lang="tr-TR" sz="2400" dirty="0" err="1"/>
              <a:t>aritmiyanın</a:t>
            </a:r>
            <a:r>
              <a:rPr lang="tr-TR" sz="2400" dirty="0"/>
              <a:t> </a:t>
            </a:r>
            <a:r>
              <a:rPr lang="tr-TR" sz="2400" dirty="0" err="1"/>
              <a:t>induklədiyi</a:t>
            </a:r>
            <a:r>
              <a:rPr lang="tr-TR" sz="2400" dirty="0"/>
              <a:t> </a:t>
            </a:r>
            <a:r>
              <a:rPr lang="tr-TR" sz="2400" dirty="0" err="1"/>
              <a:t>kardiomiopatiyaların</a:t>
            </a:r>
            <a:r>
              <a:rPr lang="tr-TR" sz="2400" dirty="0"/>
              <a:t> </a:t>
            </a:r>
            <a:r>
              <a:rPr lang="tr-TR" sz="2400" dirty="0" err="1"/>
              <a:t>ən</a:t>
            </a:r>
            <a:r>
              <a:rPr lang="tr-TR" sz="2400" dirty="0"/>
              <a:t> </a:t>
            </a:r>
            <a:r>
              <a:rPr lang="tr-TR" sz="2400" dirty="0" err="1"/>
              <a:t>çox</a:t>
            </a:r>
            <a:r>
              <a:rPr lang="tr-TR" sz="2400" dirty="0"/>
              <a:t> yayılmış </a:t>
            </a:r>
            <a:r>
              <a:rPr lang="tr-TR" sz="2400" dirty="0" err="1"/>
              <a:t>səbəbidir</a:t>
            </a:r>
            <a:r>
              <a:rPr lang="tr-TR" sz="2400" dirty="0"/>
              <a:t>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r-TR" sz="2400" i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AF </a:t>
            </a:r>
            <a:r>
              <a:rPr lang="tr-TR" sz="2400" i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ilə</a:t>
            </a:r>
            <a:r>
              <a:rPr lang="tr-TR" sz="2400" i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əlaqəli</a:t>
            </a:r>
            <a:r>
              <a:rPr lang="tr-TR" sz="2400" i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HFrEF</a:t>
            </a:r>
            <a:r>
              <a:rPr lang="tr-TR" sz="2400" i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ya tip 1, ya da tip 2 </a:t>
            </a:r>
            <a:r>
              <a:rPr lang="tr-TR" sz="2400" i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olaraq</a:t>
            </a:r>
            <a:r>
              <a:rPr lang="tr-TR" sz="2400" i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kateqorizə</a:t>
            </a:r>
            <a:r>
              <a:rPr lang="tr-TR" sz="2400" i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edilir.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tr-TR" sz="2400" dirty="0"/>
              <a:t>Tip 1 AF/</a:t>
            </a:r>
            <a:r>
              <a:rPr lang="tr-TR" sz="2400" dirty="0" err="1"/>
              <a:t>aritmiya</a:t>
            </a:r>
            <a:r>
              <a:rPr lang="tr-TR" sz="2400" dirty="0"/>
              <a:t> : AF </a:t>
            </a:r>
            <a:r>
              <a:rPr lang="tr-TR" sz="2400" dirty="0" err="1"/>
              <a:t>sinus</a:t>
            </a:r>
            <a:r>
              <a:rPr lang="tr-TR" sz="2400" dirty="0"/>
              <a:t> ritminin </a:t>
            </a:r>
            <a:r>
              <a:rPr lang="tr-TR" sz="2400" dirty="0" err="1"/>
              <a:t>bərpası</a:t>
            </a:r>
            <a:r>
              <a:rPr lang="tr-TR" sz="2400" dirty="0"/>
              <a:t> </a:t>
            </a:r>
            <a:r>
              <a:rPr lang="tr-TR" sz="2400" dirty="0" err="1"/>
              <a:t>ilə</a:t>
            </a:r>
            <a:r>
              <a:rPr lang="tr-TR" sz="2400" dirty="0"/>
              <a:t> </a:t>
            </a:r>
            <a:r>
              <a:rPr lang="tr-TR" sz="2400" dirty="0" err="1"/>
              <a:t>normallaşan</a:t>
            </a:r>
            <a:r>
              <a:rPr lang="tr-TR" sz="2400" dirty="0"/>
              <a:t> </a:t>
            </a:r>
            <a:r>
              <a:rPr lang="tr-TR" sz="2400" dirty="0" err="1"/>
              <a:t>sistolik</a:t>
            </a:r>
            <a:r>
              <a:rPr lang="tr-TR" sz="2400" dirty="0"/>
              <a:t> </a:t>
            </a:r>
            <a:r>
              <a:rPr lang="tr-TR" sz="2400" dirty="0" err="1"/>
              <a:t>disfunksiya</a:t>
            </a:r>
            <a:r>
              <a:rPr lang="tr-TR" sz="2400" dirty="0"/>
              <a:t> tipi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tr-TR" sz="2400" dirty="0"/>
              <a:t>2-ci tip AF/</a:t>
            </a:r>
            <a:r>
              <a:rPr lang="tr-TR" sz="2400" dirty="0" err="1"/>
              <a:t>aritmiya</a:t>
            </a:r>
            <a:r>
              <a:rPr lang="tr-TR" sz="2400" dirty="0"/>
              <a:t> : AF </a:t>
            </a:r>
            <a:r>
              <a:rPr lang="tr-TR" sz="2400" dirty="0" err="1"/>
              <a:t>əvvəlcədən</a:t>
            </a:r>
            <a:r>
              <a:rPr lang="tr-TR" sz="2400" dirty="0"/>
              <a:t> </a:t>
            </a:r>
            <a:r>
              <a:rPr lang="tr-TR" sz="2400" dirty="0" err="1"/>
              <a:t>mövcud</a:t>
            </a:r>
            <a:r>
              <a:rPr lang="tr-TR" sz="2400" dirty="0"/>
              <a:t> olan </a:t>
            </a:r>
            <a:r>
              <a:rPr lang="tr-TR" sz="2400" dirty="0" err="1"/>
              <a:t>və</a:t>
            </a:r>
            <a:r>
              <a:rPr lang="tr-TR" sz="2400" dirty="0"/>
              <a:t> ya altında yatan </a:t>
            </a:r>
            <a:r>
              <a:rPr lang="tr-TR" sz="2400" dirty="0" err="1"/>
              <a:t>kardiomiopatiyanın</a:t>
            </a:r>
            <a:r>
              <a:rPr lang="tr-TR" sz="2400" dirty="0"/>
              <a:t> </a:t>
            </a:r>
            <a:r>
              <a:rPr lang="tr-TR" sz="2400" dirty="0" err="1"/>
              <a:t>şiddətlənməsinə</a:t>
            </a:r>
            <a:r>
              <a:rPr lang="tr-TR" sz="2400" dirty="0"/>
              <a:t> </a:t>
            </a:r>
            <a:r>
              <a:rPr lang="tr-TR" sz="2400" dirty="0" err="1"/>
              <a:t>səbəb</a:t>
            </a:r>
            <a:r>
              <a:rPr lang="tr-TR" sz="2400" dirty="0"/>
              <a:t> olur </a:t>
            </a:r>
            <a:r>
              <a:rPr lang="tr-TR" sz="2400" dirty="0" err="1"/>
              <a:t>və</a:t>
            </a:r>
            <a:r>
              <a:rPr lang="tr-TR" sz="2400" dirty="0"/>
              <a:t> SR </a:t>
            </a:r>
            <a:r>
              <a:rPr lang="tr-TR" sz="2400" dirty="0" err="1"/>
              <a:t>sistolik</a:t>
            </a:r>
            <a:r>
              <a:rPr lang="tr-TR" sz="2400" dirty="0"/>
              <a:t> </a:t>
            </a:r>
            <a:r>
              <a:rPr lang="tr-TR" sz="2400" dirty="0" err="1"/>
              <a:t>disfunksiyanın</a:t>
            </a:r>
            <a:r>
              <a:rPr lang="tr-TR" sz="2400" dirty="0"/>
              <a:t> </a:t>
            </a:r>
            <a:r>
              <a:rPr lang="tr-TR" sz="2400" dirty="0" err="1"/>
              <a:t>qismən</a:t>
            </a:r>
            <a:r>
              <a:rPr lang="tr-TR" sz="2400" dirty="0"/>
              <a:t> </a:t>
            </a:r>
            <a:r>
              <a:rPr lang="tr-TR" sz="2400" dirty="0" err="1"/>
              <a:t>bərpasına</a:t>
            </a:r>
            <a:r>
              <a:rPr lang="tr-TR" sz="2400" dirty="0"/>
              <a:t> </a:t>
            </a:r>
            <a:r>
              <a:rPr lang="tr-TR" sz="2400" dirty="0" err="1"/>
              <a:t>səbəb</a:t>
            </a:r>
            <a:r>
              <a:rPr lang="tr-TR" sz="2400" dirty="0"/>
              <a:t> olur</a:t>
            </a:r>
          </a:p>
          <a:p>
            <a:pPr>
              <a:lnSpc>
                <a:spcPct val="120000"/>
              </a:lnSpc>
            </a:pP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CAMERA-MRI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CASTLE-AF </a:t>
            </a:r>
            <a:r>
              <a:rPr lang="tr-TR" sz="2400" dirty="0" err="1"/>
              <a:t>tədqiqatında</a:t>
            </a:r>
            <a:r>
              <a:rPr lang="tr-TR" sz="2400" dirty="0"/>
              <a:t> tip 1 </a:t>
            </a:r>
            <a:r>
              <a:rPr lang="tr-TR" sz="2400" dirty="0" err="1"/>
              <a:t>və</a:t>
            </a:r>
            <a:r>
              <a:rPr lang="tr-TR" sz="2400" dirty="0"/>
              <a:t> tip 2 AF </a:t>
            </a:r>
            <a:r>
              <a:rPr lang="tr-TR" sz="2400" dirty="0" err="1"/>
              <a:t>və</a:t>
            </a:r>
            <a:r>
              <a:rPr lang="tr-TR" sz="2400" dirty="0"/>
              <a:t>  LV </a:t>
            </a:r>
            <a:r>
              <a:rPr lang="tr-TR" sz="2400" dirty="0" err="1"/>
              <a:t>sistolik</a:t>
            </a:r>
            <a:r>
              <a:rPr lang="tr-TR" sz="2400" dirty="0"/>
              <a:t> </a:t>
            </a:r>
            <a:r>
              <a:rPr lang="tr-TR" sz="2400" dirty="0" err="1"/>
              <a:t>disfunksiyası</a:t>
            </a:r>
            <a:r>
              <a:rPr lang="tr-TR" sz="2400" dirty="0"/>
              <a:t> olan </a:t>
            </a:r>
            <a:r>
              <a:rPr lang="tr-TR" sz="2400" dirty="0" err="1"/>
              <a:t>xəstələr</a:t>
            </a:r>
            <a:r>
              <a:rPr lang="tr-TR" sz="2400" dirty="0"/>
              <a:t> </a:t>
            </a:r>
            <a:r>
              <a:rPr lang="tr-TR" sz="2400" dirty="0" err="1"/>
              <a:t>daxil</a:t>
            </a:r>
            <a:r>
              <a:rPr lang="tr-TR" sz="2400" dirty="0"/>
              <a:t> edildi. Onlar </a:t>
            </a:r>
            <a:r>
              <a:rPr lang="tr-TR" sz="2400" dirty="0" err="1"/>
              <a:t>kateter</a:t>
            </a:r>
            <a:r>
              <a:rPr lang="tr-TR" sz="2400" dirty="0"/>
              <a:t> </a:t>
            </a:r>
            <a:r>
              <a:rPr lang="tr-TR" sz="2400" dirty="0" err="1"/>
              <a:t>ablasiyası</a:t>
            </a:r>
            <a:r>
              <a:rPr lang="tr-TR" sz="2400" dirty="0"/>
              <a:t> </a:t>
            </a:r>
            <a:r>
              <a:rPr lang="tr-TR" sz="2400" dirty="0" err="1"/>
              <a:t>ilə</a:t>
            </a:r>
            <a:r>
              <a:rPr lang="tr-TR" sz="2400" dirty="0"/>
              <a:t> </a:t>
            </a:r>
            <a:r>
              <a:rPr lang="tr-TR" sz="2400" dirty="0" err="1"/>
              <a:t>sinus</a:t>
            </a:r>
            <a:r>
              <a:rPr lang="tr-TR" sz="2400" dirty="0"/>
              <a:t> ritminin </a:t>
            </a:r>
            <a:r>
              <a:rPr lang="tr-TR" sz="2400" dirty="0" err="1"/>
              <a:t>bərpasından</a:t>
            </a:r>
            <a:r>
              <a:rPr lang="tr-TR" sz="2400" dirty="0"/>
              <a:t> sonra LV </a:t>
            </a:r>
            <a:r>
              <a:rPr lang="tr-TR" sz="2400" dirty="0" err="1"/>
              <a:t>sistolik</a:t>
            </a:r>
            <a:r>
              <a:rPr lang="tr-TR" sz="2400" dirty="0"/>
              <a:t> </a:t>
            </a:r>
            <a:r>
              <a:rPr lang="tr-TR" sz="2400" dirty="0" err="1"/>
              <a:t>funksiyasının</a:t>
            </a:r>
            <a:r>
              <a:rPr lang="tr-TR" sz="2400" dirty="0"/>
              <a:t> </a:t>
            </a:r>
            <a:r>
              <a:rPr lang="tr-TR" sz="2400" dirty="0" err="1"/>
              <a:t>yaxşılaşdığını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 ya </a:t>
            </a:r>
            <a:r>
              <a:rPr lang="tr-TR" sz="2400" dirty="0" err="1"/>
              <a:t>normallaşdığı</a:t>
            </a:r>
            <a:r>
              <a:rPr lang="tr-TR" sz="2400" dirty="0"/>
              <a:t> görüldü.</a:t>
            </a:r>
            <a:endParaRPr lang="tr-AZ" sz="24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B04B49E-2618-5D45-B62D-DC022B79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145858"/>
            <a:ext cx="5925820" cy="127927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6A22A86-A338-184F-899B-09672F4A7A85}"/>
              </a:ext>
            </a:extLst>
          </p:cNvPr>
          <p:cNvSpPr txBox="1"/>
          <p:nvPr/>
        </p:nvSpPr>
        <p:spPr>
          <a:xfrm>
            <a:off x="4345233" y="6176416"/>
            <a:ext cx="7320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Cardiol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://</a:t>
            </a:r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doi.org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/10.1016/j.ccl.2019.01.002 0733-8651/19/ 2019</a:t>
            </a:r>
            <a:endParaRPr lang="tr-AZ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300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4F8A38B-24B1-2645-BBB0-28E1D8D2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767840"/>
            <a:ext cx="11567160" cy="332232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Zapf Dingbats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Persistan</a:t>
            </a:r>
            <a:r>
              <a:rPr lang="tr-TR" sz="2400" dirty="0"/>
              <a:t> AF – </a:t>
            </a:r>
            <a:r>
              <a:rPr lang="tr-TR" sz="2400" dirty="0" err="1"/>
              <a:t>aritmiyanın</a:t>
            </a:r>
            <a:r>
              <a:rPr lang="tr-TR" sz="2400" dirty="0"/>
              <a:t> </a:t>
            </a:r>
            <a:r>
              <a:rPr lang="tr-TR" sz="2400" dirty="0" err="1"/>
              <a:t>induklədiyi</a:t>
            </a:r>
            <a:r>
              <a:rPr lang="tr-TR" sz="2400" dirty="0"/>
              <a:t>  </a:t>
            </a:r>
            <a:r>
              <a:rPr lang="tr-TR" sz="2400" dirty="0" err="1"/>
              <a:t>kardiomiopatiyaya</a:t>
            </a:r>
            <a:r>
              <a:rPr lang="tr-TR" sz="2400" dirty="0"/>
              <a:t> (AIC) </a:t>
            </a:r>
            <a:r>
              <a:rPr lang="tr-TR" sz="2400" dirty="0" err="1"/>
              <a:t>və</a:t>
            </a:r>
            <a:r>
              <a:rPr lang="tr-TR" sz="2400" dirty="0"/>
              <a:t> </a:t>
            </a:r>
            <a:r>
              <a:rPr lang="tr-TR" sz="2400" dirty="0" err="1"/>
              <a:t>HFrEF-ə</a:t>
            </a:r>
            <a:r>
              <a:rPr lang="tr-TR" sz="2400" dirty="0"/>
              <a:t> </a:t>
            </a:r>
            <a:r>
              <a:rPr lang="tr-TR" sz="2400" dirty="0" err="1"/>
              <a:t>səbəb</a:t>
            </a:r>
            <a:r>
              <a:rPr lang="tr-TR" sz="2400" dirty="0"/>
              <a:t> ola bilir,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Zapf Dingbats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Müalicədə</a:t>
            </a:r>
            <a:r>
              <a:rPr lang="tr-TR" sz="2400" dirty="0"/>
              <a:t> </a:t>
            </a:r>
            <a:r>
              <a:rPr lang="tr-TR" sz="2400" dirty="0" err="1"/>
              <a:t>aqressiv</a:t>
            </a:r>
            <a:r>
              <a:rPr lang="tr-TR" sz="2400" dirty="0"/>
              <a:t> yanaşma - </a:t>
            </a:r>
            <a:r>
              <a:rPr lang="tr-TR" sz="2400" dirty="0" err="1"/>
              <a:t>əsas</a:t>
            </a:r>
            <a:r>
              <a:rPr lang="tr-TR" sz="2400" dirty="0"/>
              <a:t> da  </a:t>
            </a:r>
            <a:r>
              <a:rPr lang="tr-TR" sz="2400" dirty="0" err="1"/>
              <a:t>ritm</a:t>
            </a:r>
            <a:r>
              <a:rPr lang="tr-TR" sz="2400" dirty="0"/>
              <a:t> kontrolü prosesi geri </a:t>
            </a:r>
            <a:r>
              <a:rPr lang="tr-TR" sz="2400" dirty="0" err="1"/>
              <a:t>döndürə</a:t>
            </a:r>
            <a:r>
              <a:rPr lang="tr-TR" sz="2400" dirty="0"/>
              <a:t> bilir.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Zapf Dingbats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Ehtimal</a:t>
            </a:r>
            <a:r>
              <a:rPr lang="tr-TR" sz="2400" dirty="0"/>
              <a:t> olunan AİK – </a:t>
            </a:r>
            <a:r>
              <a:rPr lang="tr-TR" sz="2400" dirty="0" err="1"/>
              <a:t>aritmiyanın</a:t>
            </a:r>
            <a:r>
              <a:rPr lang="tr-TR" sz="2400" dirty="0"/>
              <a:t> </a:t>
            </a:r>
            <a:r>
              <a:rPr lang="tr-TR" sz="2400" dirty="0" err="1"/>
              <a:t>induklədiyi</a:t>
            </a:r>
            <a:r>
              <a:rPr lang="tr-TR" sz="2400" dirty="0"/>
              <a:t> </a:t>
            </a:r>
            <a:r>
              <a:rPr lang="tr-TR" sz="2400" dirty="0" err="1"/>
              <a:t>aritmiya</a:t>
            </a:r>
            <a:r>
              <a:rPr lang="tr-TR" sz="2400" dirty="0"/>
              <a:t> (AIC) (84% AF </a:t>
            </a:r>
            <a:r>
              <a:rPr lang="tr-TR" sz="2400" dirty="0" err="1"/>
              <a:t>ilə</a:t>
            </a:r>
            <a:r>
              <a:rPr lang="tr-TR" sz="2400" dirty="0"/>
              <a:t>) olan 19 </a:t>
            </a:r>
            <a:r>
              <a:rPr lang="tr-TR" sz="2400" dirty="0" err="1"/>
              <a:t>xəstə</a:t>
            </a:r>
            <a:r>
              <a:rPr lang="tr-TR" sz="2400" dirty="0"/>
              <a:t> </a:t>
            </a:r>
            <a:r>
              <a:rPr lang="tr-TR" sz="2400" dirty="0" err="1"/>
              <a:t>üzərində</a:t>
            </a:r>
            <a:r>
              <a:rPr lang="tr-TR" sz="2400" dirty="0"/>
              <a:t> aparılan </a:t>
            </a:r>
            <a:r>
              <a:rPr lang="tr-TR" sz="2400" dirty="0" err="1"/>
              <a:t>tədqiqatda</a:t>
            </a:r>
            <a:r>
              <a:rPr lang="tr-TR" sz="2400" dirty="0"/>
              <a:t> </a:t>
            </a:r>
            <a:r>
              <a:rPr lang="tr-TR" sz="2400" dirty="0" err="1"/>
              <a:t>endomiokardial</a:t>
            </a:r>
            <a:r>
              <a:rPr lang="tr-TR" sz="2400" dirty="0"/>
              <a:t> </a:t>
            </a:r>
            <a:r>
              <a:rPr lang="tr-TR" sz="2400" dirty="0" err="1"/>
              <a:t>biopsiyada</a:t>
            </a:r>
            <a:r>
              <a:rPr lang="tr-TR" sz="2400" dirty="0"/>
              <a:t> </a:t>
            </a:r>
            <a:r>
              <a:rPr lang="tr-TR" sz="2400" dirty="0" err="1"/>
              <a:t>makrofaqlar</a:t>
            </a:r>
            <a:r>
              <a:rPr lang="tr-TR" sz="2400" dirty="0"/>
              <a:t> </a:t>
            </a:r>
            <a:r>
              <a:rPr lang="tr-TR" sz="2400" dirty="0" err="1"/>
              <a:t>tərəfindən</a:t>
            </a:r>
            <a:r>
              <a:rPr lang="tr-TR" sz="2400" dirty="0"/>
              <a:t> </a:t>
            </a:r>
            <a:r>
              <a:rPr lang="tr-TR" sz="2400" dirty="0" err="1"/>
              <a:t>törədilən</a:t>
            </a:r>
            <a:r>
              <a:rPr lang="tr-TR" sz="2400" dirty="0"/>
              <a:t> iltihabın sübutu, o </a:t>
            </a:r>
            <a:r>
              <a:rPr lang="tr-TR" sz="2400" dirty="0" err="1"/>
              <a:t>cümlədən</a:t>
            </a:r>
            <a:r>
              <a:rPr lang="tr-TR" sz="2400" dirty="0"/>
              <a:t> </a:t>
            </a:r>
            <a:r>
              <a:rPr lang="tr-TR" sz="2400" dirty="0" err="1"/>
              <a:t>əsas</a:t>
            </a:r>
            <a:r>
              <a:rPr lang="tr-TR" sz="2400" dirty="0"/>
              <a:t> </a:t>
            </a:r>
            <a:r>
              <a:rPr lang="tr-TR" sz="2400" dirty="0" err="1"/>
              <a:t>histouyğunluq</a:t>
            </a:r>
            <a:r>
              <a:rPr lang="tr-TR" sz="2400" dirty="0"/>
              <a:t> kompleksi </a:t>
            </a:r>
            <a:r>
              <a:rPr lang="tr-TR" sz="2400" dirty="0" err="1"/>
              <a:t>sinif</a:t>
            </a:r>
            <a:r>
              <a:rPr lang="tr-TR" sz="2400" dirty="0"/>
              <a:t> II </a:t>
            </a:r>
            <a:r>
              <a:rPr lang="tr-TR" sz="2400" dirty="0" err="1"/>
              <a:t>molekullarının</a:t>
            </a:r>
            <a:r>
              <a:rPr lang="tr-TR" sz="2400" dirty="0"/>
              <a:t> </a:t>
            </a:r>
            <a:r>
              <a:rPr lang="tr-TR" sz="2400" dirty="0" err="1"/>
              <a:t>ekspressiyası</a:t>
            </a:r>
            <a:r>
              <a:rPr lang="tr-TR" sz="2400" dirty="0"/>
              <a:t>, CD68+ </a:t>
            </a:r>
            <a:r>
              <a:rPr lang="tr-TR" sz="2400" dirty="0" err="1"/>
              <a:t>makrofaqlarının</a:t>
            </a:r>
            <a:r>
              <a:rPr lang="tr-TR" sz="2400" dirty="0"/>
              <a:t> </a:t>
            </a:r>
            <a:r>
              <a:rPr lang="tr-TR" sz="2400" dirty="0" err="1"/>
              <a:t>infiltrasiyası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 CD3+ T-</a:t>
            </a:r>
            <a:r>
              <a:rPr lang="tr-TR" sz="2400" dirty="0" err="1"/>
              <a:t>nin</a:t>
            </a:r>
            <a:r>
              <a:rPr lang="tr-TR" sz="2400" dirty="0"/>
              <a:t> olmaması </a:t>
            </a:r>
            <a:r>
              <a:rPr lang="tr-TR" sz="2400" dirty="0" err="1"/>
              <a:t>və</a:t>
            </a:r>
            <a:r>
              <a:rPr lang="tr-TR" sz="2400" dirty="0"/>
              <a:t> ya aşağı olması </a:t>
            </a:r>
            <a:r>
              <a:rPr lang="tr-TR" sz="2400" dirty="0" err="1"/>
              <a:t>göstərilib</a:t>
            </a:r>
            <a:r>
              <a:rPr lang="tr-TR" dirty="0"/>
              <a:t>. </a:t>
            </a:r>
            <a:endParaRPr lang="tr-AZ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5DFF4E6-1A22-3D4D-A73A-18CCC59142A4}"/>
              </a:ext>
            </a:extLst>
          </p:cNvPr>
          <p:cNvSpPr txBox="1"/>
          <p:nvPr/>
        </p:nvSpPr>
        <p:spPr>
          <a:xfrm>
            <a:off x="6659880" y="5870694"/>
            <a:ext cx="4511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u="none" strike="noStrik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https://doi.org/10.1016/j.ccl.2019.01.002</a:t>
            </a:r>
            <a:endParaRPr lang="tr-AZ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09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1D9DC6A-CB76-8A48-B164-1539A22B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68" y="509286"/>
            <a:ext cx="6999213" cy="5189252"/>
          </a:xfrm>
          <a:prstGeom prst="rect">
            <a:avLst/>
          </a:prstGeom>
          <a:effectLst>
            <a:reflection endPos="17657" dist="50800" dir="5400000" sy="-100000" algn="bl" rotWithShape="0"/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2F4B64A-5FC4-1F44-ADBB-680ECE84E1B2}"/>
              </a:ext>
            </a:extLst>
          </p:cNvPr>
          <p:cNvSpPr txBox="1"/>
          <p:nvPr/>
        </p:nvSpPr>
        <p:spPr>
          <a:xfrm>
            <a:off x="6191298" y="4963719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</a:t>
            </a:r>
            <a:r>
              <a:rPr lang="tr-AZ" sz="28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ünün 15%ində yüksək ventikular sürətə məruz qalmaq taxikardiyomiyopatinin inkişafına yol aça bilməkdədir</a:t>
            </a:r>
          </a:p>
        </p:txBody>
      </p:sp>
    </p:spTree>
    <p:extLst>
      <p:ext uri="{BB962C8B-B14F-4D97-AF65-F5344CB8AC3E}">
        <p14:creationId xmlns:p14="http://schemas.microsoft.com/office/powerpoint/2010/main" val="2666309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4A5C2A48-9176-3448-A381-C385E3EB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0" y="185864"/>
            <a:ext cx="5925820" cy="127927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89E3957-06FC-DE4A-9AE6-2479F9160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111" y="1015246"/>
            <a:ext cx="6032500" cy="5207000"/>
          </a:xfrm>
          <a:prstGeom prst="rect">
            <a:avLst/>
          </a:prstGeom>
          <a:effectLst>
            <a:reflection blurRad="109962" stA="89630" endPos="26000" dist="50800" dir="5400000" sy="-100000" algn="bl" rotWithShape="0"/>
          </a:effectLst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07CEC5CE-0D7E-1243-9054-E630C445998D}"/>
              </a:ext>
            </a:extLst>
          </p:cNvPr>
          <p:cNvSpPr txBox="1"/>
          <p:nvPr/>
        </p:nvSpPr>
        <p:spPr>
          <a:xfrm>
            <a:off x="6537960" y="60375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https://doi.org/10.1161/HAE.0000000000000078</a:t>
            </a:r>
            <a:endParaRPr lang="tr-AZ" sz="1600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312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C0A69DA-C789-5644-9545-9B4A5A86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66929"/>
            <a:ext cx="5925820" cy="127927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70EBCCF-BFB7-E54B-9710-44CE402FE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30" y="1274223"/>
            <a:ext cx="8257540" cy="4785288"/>
          </a:xfrm>
          <a:prstGeom prst="rect">
            <a:avLst/>
          </a:prstGeom>
          <a:effectLst>
            <a:reflection blurRad="122550" stA="90000" endPos="18099" dist="50800" dir="5400000" sy="-100000" algn="bl" rotWithShape="0"/>
          </a:effec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A445619-B6AD-694A-A9CA-CBD0775D52F4}"/>
              </a:ext>
            </a:extLst>
          </p:cNvPr>
          <p:cNvSpPr txBox="1"/>
          <p:nvPr/>
        </p:nvSpPr>
        <p:spPr>
          <a:xfrm>
            <a:off x="7418070" y="61144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doi:10.1016/S0002-9149(02)03373-8</a:t>
            </a:r>
            <a:endParaRPr lang="tr-AZ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926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A3BB50-751E-5F4B-9B3F-E9975515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ansı taxikardiya induced KMPdir ?</a:t>
            </a:r>
            <a:b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Hansı KMP zəminində AF 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F9DFE0D-4F04-F245-9117-0D0AD175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548" y="2516506"/>
            <a:ext cx="4142442" cy="2608897"/>
          </a:xfrm>
          <a:prstGeom prst="rect">
            <a:avLst/>
          </a:prstGeom>
          <a:effectLst>
            <a:reflection blurRad="138937" stA="93000" endPos="26362" dist="50800" dir="5400000" sy="-100000" algn="bl" rotWithShape="0"/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FDF1376-F544-1940-974A-AEC467E2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" y="2081250"/>
            <a:ext cx="6991350" cy="3939819"/>
          </a:xfrm>
          <a:prstGeom prst="rect">
            <a:avLst/>
          </a:prstGeom>
          <a:effectLst>
            <a:reflection blurRad="97218" stA="84939" endPos="30503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7986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8A6030-5062-B64C-B125-08D71953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80365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  <a:r>
              <a:rPr lang="tr-AZ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ansı xəstələr müalicədə fayda görür 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2EEC8DF-7C60-BF40-964B-7CE18A39C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</a:t>
            </a:r>
            <a:r>
              <a:rPr lang="tr-AZ" dirty="0"/>
              <a:t>axikardiyomiyopati olma ehtimalı daha çox olanlar</a:t>
            </a:r>
          </a:p>
          <a:p>
            <a:r>
              <a:rPr lang="tr-AZ" dirty="0"/>
              <a:t>AF ürək çatışmazlığı ilə eyni vaxtda vəya öncəsində başlayıbsa</a:t>
            </a:r>
          </a:p>
          <a:p>
            <a:r>
              <a:rPr lang="tr-AZ" dirty="0"/>
              <a:t>EKG – AF dən başqa bir şey yoxdursa</a:t>
            </a:r>
          </a:p>
          <a:p>
            <a:r>
              <a:rPr lang="tr-AZ" dirty="0"/>
              <a:t>Ürək çatışmazlığına səbəb olacaq  başqa etiologiya yoxdursa</a:t>
            </a:r>
          </a:p>
          <a:p>
            <a:r>
              <a:rPr lang="tr-AZ" dirty="0"/>
              <a:t>MRI gec gadolinium tutulumu yoxdursa</a:t>
            </a:r>
          </a:p>
          <a:p>
            <a:pPr marL="0" indent="0">
              <a:buNone/>
            </a:pPr>
            <a:r>
              <a:rPr lang="tr-AZ" i="1" dirty="0"/>
              <a:t>Erkən müdaxilə ventrikulu qurtarır ..</a:t>
            </a:r>
          </a:p>
          <a:p>
            <a:endParaRPr lang="tr-AZ" dirty="0"/>
          </a:p>
        </p:txBody>
      </p:sp>
    </p:spTree>
    <p:extLst>
      <p:ext uri="{BB962C8B-B14F-4D97-AF65-F5344CB8AC3E}">
        <p14:creationId xmlns:p14="http://schemas.microsoft.com/office/powerpoint/2010/main" val="342407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9C4C1A-DEDA-1F45-ACDA-D207259A1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365760"/>
            <a:ext cx="11414760" cy="1325563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tr-A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Qulaqcıq Fibrilyasiyası – atrial nizamsız  elektriksel aktivlikdir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56EA679-A5AC-2741-8603-886D00D5C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970" y="1700459"/>
            <a:ext cx="6224830" cy="4593661"/>
          </a:xfrm>
          <a:prstGeom prst="rect">
            <a:avLst/>
          </a:prstGeom>
          <a:effectLst>
            <a:glow>
              <a:schemeClr val="accent1"/>
            </a:glow>
            <a:reflection stA="93059" endPos="35751" dist="50800" dir="5400000" sy="-100000" algn="bl" rotWithShape="0"/>
            <a:softEdge rad="66693"/>
          </a:effec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5456A8B7-E475-F94F-BA07-53A14D9D3B09}"/>
              </a:ext>
            </a:extLst>
          </p:cNvPr>
          <p:cNvSpPr txBox="1"/>
          <p:nvPr/>
        </p:nvSpPr>
        <p:spPr>
          <a:xfrm>
            <a:off x="7117080" y="1883598"/>
            <a:ext cx="42367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Atrial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fibrilasiya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(AF)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çox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sıx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çoxsaylı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komorbid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vəziyyətlər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istənməyən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nəticələrin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artmasına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səbəb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olan 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tibbi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problemidir.</a:t>
            </a:r>
          </a:p>
          <a:p>
            <a:pPr algn="ctr"/>
            <a:endParaRPr lang="tr-TR" sz="24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İnkişaf etmiş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ölkələrdə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əhalinin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2% - 3% -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nə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təsir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edən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ürək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çatışmazlığı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(ÜÇ)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eyni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şəkildə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ölüm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morbidliyin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əsas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səbəbidir</a:t>
            </a:r>
            <a:r>
              <a:rPr lang="tr-TR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D37D33-C2AC-0547-B313-41A8F2E65C02}"/>
              </a:ext>
            </a:extLst>
          </p:cNvPr>
          <p:cNvSpPr txBox="1"/>
          <p:nvPr/>
        </p:nvSpPr>
        <p:spPr>
          <a:xfrm>
            <a:off x="4023360" y="6230857"/>
            <a:ext cx="7147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u="none" strike="noStrike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https://doi.org/10.1161/116.026054</a:t>
            </a:r>
            <a:r>
              <a:rPr lang="tr-TR" b="0" i="1" u="none" strike="noStrike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Circulation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. 2017;135:1547–1563</a:t>
            </a:r>
            <a:endParaRPr lang="tr-AZ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790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50A671-660F-BF4C-9329-78696F6CF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buClr>
                <a:schemeClr val="accent1"/>
              </a:buClr>
              <a:buFont typeface="Zapf Dingbats"/>
              <a:buChar char="➠"/>
            </a:pPr>
            <a:r>
              <a:rPr lang="tr-AZ" sz="2400" dirty="0"/>
              <a:t> AF/CHF təqdiqatında ürək çatışmazlığı xəstələrində sürət və ritm kontrolü arasında fərq çıxmamasının səbəbi xəstələr arasında TaxiKMP xəstələrinin az olmasıdır.</a:t>
            </a:r>
          </a:p>
          <a:p>
            <a:pPr marL="0" indent="0" algn="just">
              <a:lnSpc>
                <a:spcPct val="100000"/>
              </a:lnSpc>
              <a:buClr>
                <a:schemeClr val="accent1"/>
              </a:buClr>
              <a:buNone/>
            </a:pPr>
            <a:endParaRPr lang="tr-AZ" sz="2400" dirty="0"/>
          </a:p>
          <a:p>
            <a:pPr algn="just">
              <a:lnSpc>
                <a:spcPct val="100000"/>
              </a:lnSpc>
              <a:buClr>
                <a:schemeClr val="accent1"/>
              </a:buClr>
              <a:buFont typeface="Zapf Dingbats"/>
              <a:buChar char="➠"/>
            </a:pPr>
            <a:r>
              <a:rPr lang="tr-AZ" sz="2400" dirty="0"/>
              <a:t> İstifadə edilən antiartimiklərin proartimi xüsusiyyəti, SR əldə etmənin neytrallaşdırmasıdır</a:t>
            </a:r>
            <a:r>
              <a:rPr lang="tr-A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1791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0B5932B-76FC-E94A-B94A-3FC1DCF81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840865"/>
            <a:ext cx="11186160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tr-TR" sz="2400" dirty="0" err="1"/>
              <a:t>Mədəciklərin</a:t>
            </a:r>
            <a:r>
              <a:rPr lang="tr-TR" sz="2400" dirty="0"/>
              <a:t> doluşunda  </a:t>
            </a:r>
            <a:r>
              <a:rPr lang="tr-TR" sz="2400" dirty="0" err="1"/>
              <a:t>atriyal</a:t>
            </a:r>
            <a:r>
              <a:rPr lang="tr-TR" sz="2400" dirty="0"/>
              <a:t> fazın </a:t>
            </a:r>
            <a:r>
              <a:rPr lang="tr-TR" sz="2400" dirty="0" err="1"/>
              <a:t>itirilməsi</a:t>
            </a:r>
            <a:r>
              <a:rPr lang="tr-TR" sz="2400" dirty="0"/>
              <a:t> </a:t>
            </a:r>
            <a:r>
              <a:rPr lang="tr-TR" sz="2400" dirty="0" err="1"/>
              <a:t>istənməyən</a:t>
            </a:r>
            <a:r>
              <a:rPr lang="tr-TR" sz="2400" dirty="0"/>
              <a:t> </a:t>
            </a:r>
            <a:r>
              <a:rPr lang="tr-TR" sz="2400" dirty="0" err="1"/>
              <a:t>hadisədir</a:t>
            </a:r>
            <a:r>
              <a:rPr lang="tr-TR" sz="2400" dirty="0"/>
              <a:t>,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tr-TR" sz="2400" dirty="0" err="1"/>
              <a:t>Atriumların</a:t>
            </a:r>
            <a:r>
              <a:rPr lang="tr-TR" sz="2400" dirty="0"/>
              <a:t> rezervuar </a:t>
            </a:r>
            <a:r>
              <a:rPr lang="tr-TR" sz="2400" dirty="0" err="1"/>
              <a:t>funksiyası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 </a:t>
            </a:r>
            <a:r>
              <a:rPr lang="tr-TR" sz="2400" dirty="0" err="1"/>
              <a:t>konduit</a:t>
            </a:r>
            <a:r>
              <a:rPr lang="tr-TR" sz="2400" dirty="0"/>
              <a:t> </a:t>
            </a:r>
            <a:r>
              <a:rPr lang="tr-TR" sz="2400" dirty="0" err="1"/>
              <a:t>funksiyasının</a:t>
            </a:r>
            <a:r>
              <a:rPr lang="tr-TR" sz="2400" dirty="0"/>
              <a:t> </a:t>
            </a:r>
            <a:r>
              <a:rPr lang="tr-TR" sz="2400" dirty="0" err="1"/>
              <a:t>itməsi</a:t>
            </a:r>
            <a:r>
              <a:rPr lang="tr-TR" sz="2400" dirty="0"/>
              <a:t> </a:t>
            </a:r>
            <a:r>
              <a:rPr lang="tr-TR" sz="2400" dirty="0" err="1"/>
              <a:t>sürət</a:t>
            </a:r>
            <a:r>
              <a:rPr lang="tr-TR" sz="2400" dirty="0"/>
              <a:t> kontrolü </a:t>
            </a:r>
            <a:r>
              <a:rPr lang="tr-TR" sz="2400" dirty="0" err="1"/>
              <a:t>ilə</a:t>
            </a:r>
            <a:r>
              <a:rPr lang="tr-TR" sz="2400" dirty="0"/>
              <a:t> </a:t>
            </a:r>
            <a:r>
              <a:rPr lang="tr-TR" sz="2400" dirty="0" err="1"/>
              <a:t>qismən</a:t>
            </a:r>
            <a:r>
              <a:rPr lang="tr-TR" sz="2400" dirty="0"/>
              <a:t> </a:t>
            </a:r>
            <a:r>
              <a:rPr lang="tr-TR" sz="2400" dirty="0" err="1"/>
              <a:t>bərpa</a:t>
            </a:r>
            <a:r>
              <a:rPr lang="tr-TR" sz="2400" dirty="0"/>
              <a:t> ola </a:t>
            </a:r>
            <a:r>
              <a:rPr lang="tr-TR" sz="2400" dirty="0" err="1"/>
              <a:t>bilsə</a:t>
            </a:r>
            <a:r>
              <a:rPr lang="tr-TR" sz="2400" dirty="0"/>
              <a:t> </a:t>
            </a:r>
            <a:r>
              <a:rPr lang="tr-TR" sz="2400" dirty="0" err="1"/>
              <a:t>də</a:t>
            </a:r>
            <a:r>
              <a:rPr lang="tr-TR" sz="2400" dirty="0"/>
              <a:t>, </a:t>
            </a:r>
            <a:r>
              <a:rPr lang="tr-TR" sz="2400" dirty="0" err="1"/>
              <a:t>atrial</a:t>
            </a:r>
            <a:r>
              <a:rPr lang="tr-TR" sz="2400" dirty="0"/>
              <a:t> </a:t>
            </a:r>
            <a:r>
              <a:rPr lang="tr-TR" sz="2400" dirty="0" err="1"/>
              <a:t>fibroz</a:t>
            </a:r>
            <a:r>
              <a:rPr lang="tr-TR" sz="2400" dirty="0"/>
              <a:t> </a:t>
            </a:r>
            <a:r>
              <a:rPr lang="tr-TR" sz="2400" dirty="0" err="1"/>
              <a:t>toxuma</a:t>
            </a:r>
            <a:r>
              <a:rPr lang="tr-TR" sz="2400" dirty="0"/>
              <a:t> artışı </a:t>
            </a:r>
            <a:r>
              <a:rPr lang="tr-TR" sz="2400" dirty="0" err="1"/>
              <a:t>ilə</a:t>
            </a:r>
            <a:r>
              <a:rPr lang="tr-TR" sz="2400" dirty="0"/>
              <a:t> bu </a:t>
            </a:r>
            <a:r>
              <a:rPr lang="tr-TR" sz="2400" dirty="0" err="1"/>
              <a:t>funskiya</a:t>
            </a:r>
            <a:r>
              <a:rPr lang="tr-TR" sz="2400" dirty="0"/>
              <a:t> </a:t>
            </a:r>
            <a:r>
              <a:rPr lang="tr-TR" sz="2400" dirty="0" err="1"/>
              <a:t>itə</a:t>
            </a:r>
            <a:r>
              <a:rPr lang="tr-TR" sz="2400" dirty="0"/>
              <a:t> </a:t>
            </a:r>
            <a:r>
              <a:rPr lang="tr-TR" sz="2400" dirty="0" err="1"/>
              <a:t>bilər</a:t>
            </a:r>
            <a:r>
              <a:rPr lang="tr-TR" sz="2400" dirty="0"/>
              <a:t>. AF </a:t>
            </a:r>
            <a:r>
              <a:rPr lang="tr-TR" sz="2400" dirty="0" err="1"/>
              <a:t>nin</a:t>
            </a:r>
            <a:r>
              <a:rPr lang="tr-TR" sz="2400" dirty="0"/>
              <a:t> </a:t>
            </a:r>
            <a:r>
              <a:rPr lang="tr-TR" sz="2400" dirty="0" err="1"/>
              <a:t>kardiak</a:t>
            </a:r>
            <a:r>
              <a:rPr lang="tr-TR" sz="2400" dirty="0"/>
              <a:t> </a:t>
            </a:r>
            <a:r>
              <a:rPr lang="tr-TR" sz="2400" dirty="0" err="1"/>
              <a:t>outputda</a:t>
            </a:r>
            <a:r>
              <a:rPr lang="tr-TR" sz="2400" dirty="0"/>
              <a:t> azalmaya </a:t>
            </a:r>
            <a:r>
              <a:rPr lang="tr-TR" sz="2400" dirty="0" err="1"/>
              <a:t>səbəb</a:t>
            </a:r>
            <a:r>
              <a:rPr lang="tr-TR" sz="2400" dirty="0"/>
              <a:t> olması plazma epinefrin </a:t>
            </a:r>
            <a:r>
              <a:rPr lang="tr-TR" sz="2400" dirty="0" err="1"/>
              <a:t>və</a:t>
            </a:r>
            <a:r>
              <a:rPr lang="tr-TR" sz="2400" dirty="0"/>
              <a:t> </a:t>
            </a:r>
            <a:r>
              <a:rPr lang="tr-TR" sz="2400" dirty="0" err="1"/>
              <a:t>endotelin</a:t>
            </a:r>
            <a:r>
              <a:rPr lang="tr-TR" sz="2400" dirty="0"/>
              <a:t> </a:t>
            </a:r>
            <a:r>
              <a:rPr lang="tr-TR" sz="2400" dirty="0" err="1"/>
              <a:t>sintezinin</a:t>
            </a:r>
            <a:r>
              <a:rPr lang="tr-TR" sz="2400" dirty="0"/>
              <a:t> artmasına </a:t>
            </a:r>
            <a:r>
              <a:rPr lang="tr-TR" sz="2400" dirty="0" err="1"/>
              <a:t>səbəb</a:t>
            </a:r>
            <a:r>
              <a:rPr lang="tr-TR" sz="2400" dirty="0"/>
              <a:t> olur ki, </a:t>
            </a:r>
            <a:r>
              <a:rPr lang="tr-TR" sz="2400" dirty="0" err="1"/>
              <a:t>HFdə</a:t>
            </a:r>
            <a:r>
              <a:rPr lang="tr-TR" sz="2400" dirty="0"/>
              <a:t> </a:t>
            </a:r>
            <a:r>
              <a:rPr lang="tr-TR" sz="2400" dirty="0" err="1"/>
              <a:t>müşahidə</a:t>
            </a:r>
            <a:r>
              <a:rPr lang="tr-TR" sz="2400" dirty="0"/>
              <a:t> olunan </a:t>
            </a:r>
            <a:r>
              <a:rPr lang="tr-TR" sz="2400" dirty="0" err="1"/>
              <a:t>neyrohumoral</a:t>
            </a:r>
            <a:r>
              <a:rPr lang="tr-TR" sz="2400" dirty="0"/>
              <a:t> </a:t>
            </a:r>
            <a:r>
              <a:rPr lang="tr-TR" sz="2400" dirty="0" err="1"/>
              <a:t>vazokonstriktor</a:t>
            </a:r>
            <a:r>
              <a:rPr lang="tr-TR" sz="2400" dirty="0"/>
              <a:t> </a:t>
            </a:r>
            <a:r>
              <a:rPr lang="tr-TR" sz="2400" dirty="0" err="1"/>
              <a:t>fəaliyyət</a:t>
            </a:r>
            <a:r>
              <a:rPr lang="tr-TR" sz="2400" dirty="0"/>
              <a:t> artır</a:t>
            </a:r>
            <a:r>
              <a:rPr lang="tr-TR" dirty="0"/>
              <a:t>.</a:t>
            </a:r>
            <a:endParaRPr lang="tr-AZ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A63B2CC-06F3-AE4F-89FC-55223D1E4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377189"/>
            <a:ext cx="5925820" cy="12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05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A087DC-53BC-E44E-8292-198551B20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611376"/>
            <a:ext cx="1088136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/>
              <a:t>AF  </a:t>
            </a:r>
            <a:r>
              <a:rPr lang="tr-TR" sz="2400" dirty="0" err="1"/>
              <a:t>struktur</a:t>
            </a:r>
            <a:r>
              <a:rPr lang="tr-TR" sz="2400" dirty="0"/>
              <a:t> </a:t>
            </a:r>
            <a:r>
              <a:rPr lang="tr-TR" sz="2400" dirty="0" err="1"/>
              <a:t>ürək</a:t>
            </a:r>
            <a:r>
              <a:rPr lang="tr-TR" sz="2400" dirty="0"/>
              <a:t> </a:t>
            </a:r>
            <a:r>
              <a:rPr lang="tr-TR" sz="2400" dirty="0" err="1"/>
              <a:t>xəstəliyi</a:t>
            </a:r>
            <a:r>
              <a:rPr lang="tr-TR" sz="2400" dirty="0"/>
              <a:t> olmayan </a:t>
            </a:r>
            <a:r>
              <a:rPr lang="tr-TR" sz="2400" dirty="0" err="1"/>
              <a:t>xəstələrdə</a:t>
            </a:r>
            <a:r>
              <a:rPr lang="tr-TR" sz="2400" dirty="0"/>
              <a:t> </a:t>
            </a:r>
            <a:r>
              <a:rPr lang="tr-TR" sz="2400" dirty="0" err="1"/>
              <a:t>belə</a:t>
            </a:r>
            <a:r>
              <a:rPr lang="tr-TR" sz="2400" dirty="0"/>
              <a:t> mitral </a:t>
            </a:r>
            <a:r>
              <a:rPr lang="tr-TR" sz="2400" dirty="0" err="1"/>
              <a:t>regurgitasiya</a:t>
            </a:r>
            <a:r>
              <a:rPr lang="tr-TR" sz="2400" dirty="0"/>
              <a:t> </a:t>
            </a:r>
            <a:r>
              <a:rPr lang="tr-TR" sz="2400" dirty="0" err="1"/>
              <a:t>ilə</a:t>
            </a:r>
            <a:r>
              <a:rPr lang="tr-TR" sz="2400" dirty="0"/>
              <a:t> </a:t>
            </a:r>
            <a:r>
              <a:rPr lang="tr-TR" sz="2400" dirty="0" err="1"/>
              <a:t>nəticələnən</a:t>
            </a:r>
            <a:r>
              <a:rPr lang="tr-TR" sz="2400" dirty="0"/>
              <a:t> </a:t>
            </a:r>
            <a:r>
              <a:rPr lang="tr-TR" sz="2400" dirty="0" err="1"/>
              <a:t>funksional</a:t>
            </a:r>
            <a:r>
              <a:rPr lang="tr-TR" sz="2400" dirty="0"/>
              <a:t> mitral </a:t>
            </a:r>
            <a:r>
              <a:rPr lang="tr-TR" sz="2400" dirty="0" err="1"/>
              <a:t>anular</a:t>
            </a:r>
            <a:r>
              <a:rPr lang="tr-TR" sz="2400" dirty="0"/>
              <a:t>  </a:t>
            </a:r>
            <a:r>
              <a:rPr lang="tr-TR" sz="2400" dirty="0" err="1"/>
              <a:t>genişlənməyə</a:t>
            </a:r>
            <a:r>
              <a:rPr lang="tr-TR" sz="2400" dirty="0"/>
              <a:t> </a:t>
            </a:r>
            <a:r>
              <a:rPr lang="tr-TR" sz="2400" dirty="0" err="1"/>
              <a:t>səbəb</a:t>
            </a:r>
            <a:r>
              <a:rPr lang="tr-TR" sz="2400" dirty="0"/>
              <a:t> ola </a:t>
            </a:r>
            <a:r>
              <a:rPr lang="tr-TR" sz="2400" dirty="0" err="1"/>
              <a:t>bilər</a:t>
            </a:r>
            <a:r>
              <a:rPr lang="tr-TR" sz="2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tr-TR" sz="2400" dirty="0"/>
              <a:t>AF </a:t>
            </a:r>
            <a:r>
              <a:rPr lang="tr-TR" sz="2400" dirty="0" err="1"/>
              <a:t>taxikardiyanın</a:t>
            </a:r>
            <a:r>
              <a:rPr lang="tr-TR" sz="2400" dirty="0"/>
              <a:t> </a:t>
            </a:r>
            <a:r>
              <a:rPr lang="tr-TR" sz="2400" dirty="0" err="1"/>
              <a:t>induklediyi</a:t>
            </a:r>
            <a:r>
              <a:rPr lang="tr-TR" sz="2400" dirty="0"/>
              <a:t> </a:t>
            </a:r>
            <a:r>
              <a:rPr lang="tr-TR" sz="2400" dirty="0" err="1"/>
              <a:t>kardiomiopati</a:t>
            </a:r>
            <a:r>
              <a:rPr lang="tr-TR" sz="2400" dirty="0"/>
              <a:t> </a:t>
            </a:r>
            <a:r>
              <a:rPr lang="tr-TR" sz="2400" dirty="0" err="1"/>
              <a:t>ilə</a:t>
            </a:r>
            <a:r>
              <a:rPr lang="tr-TR" sz="2400" dirty="0"/>
              <a:t> </a:t>
            </a:r>
            <a:r>
              <a:rPr lang="tr-TR" sz="2400" dirty="0" err="1"/>
              <a:t>nəticələnə</a:t>
            </a:r>
            <a:r>
              <a:rPr lang="tr-TR" sz="2400" dirty="0"/>
              <a:t> </a:t>
            </a:r>
            <a:r>
              <a:rPr lang="tr-TR" sz="2400" dirty="0" err="1"/>
              <a:t>bilər</a:t>
            </a:r>
            <a:r>
              <a:rPr lang="tr-TR" sz="2400" dirty="0"/>
              <a:t> ki, bu da </a:t>
            </a:r>
            <a:r>
              <a:rPr lang="tr-TR" sz="2400" dirty="0" err="1"/>
              <a:t>sürət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 </a:t>
            </a:r>
            <a:r>
              <a:rPr lang="tr-TR" sz="2400" dirty="0" err="1"/>
              <a:t>ritm</a:t>
            </a:r>
            <a:r>
              <a:rPr lang="tr-TR" sz="2400" dirty="0"/>
              <a:t> </a:t>
            </a:r>
            <a:r>
              <a:rPr lang="tr-TR" sz="2400" dirty="0" err="1"/>
              <a:t>kontrolu</a:t>
            </a:r>
            <a:r>
              <a:rPr lang="tr-TR" sz="2400" dirty="0"/>
              <a:t> </a:t>
            </a:r>
            <a:r>
              <a:rPr lang="tr-TR" sz="2400" dirty="0" err="1"/>
              <a:t>ilə</a:t>
            </a:r>
            <a:r>
              <a:rPr lang="tr-TR" sz="2400" dirty="0"/>
              <a:t> geri </a:t>
            </a:r>
            <a:r>
              <a:rPr lang="tr-TR" sz="2400" dirty="0" err="1"/>
              <a:t>dönə</a:t>
            </a:r>
            <a:r>
              <a:rPr lang="tr-TR" sz="2400" dirty="0"/>
              <a:t> </a:t>
            </a:r>
            <a:r>
              <a:rPr lang="tr-TR" sz="2400" dirty="0" err="1"/>
              <a:t>də</a:t>
            </a:r>
            <a:r>
              <a:rPr lang="tr-TR" sz="2400" dirty="0"/>
              <a:t> </a:t>
            </a:r>
            <a:r>
              <a:rPr lang="tr-TR" sz="2400" dirty="0" err="1"/>
              <a:t>bilər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 </a:t>
            </a:r>
            <a:r>
              <a:rPr lang="tr-TR" sz="2400" dirty="0" err="1"/>
              <a:t>dönməyə</a:t>
            </a:r>
            <a:r>
              <a:rPr lang="tr-TR" sz="2400" dirty="0"/>
              <a:t> </a:t>
            </a:r>
            <a:r>
              <a:rPr lang="tr-TR" sz="2400" dirty="0" err="1"/>
              <a:t>də</a:t>
            </a:r>
            <a:r>
              <a:rPr lang="tr-TR" sz="2400" dirty="0"/>
              <a:t> </a:t>
            </a:r>
            <a:r>
              <a:rPr lang="tr-TR" sz="2400" dirty="0" err="1"/>
              <a:t>bilər</a:t>
            </a:r>
            <a:endParaRPr lang="tr-TR" sz="2400" dirty="0"/>
          </a:p>
          <a:p>
            <a:pPr algn="just">
              <a:lnSpc>
                <a:spcPct val="150000"/>
              </a:lnSpc>
            </a:pPr>
            <a:r>
              <a:rPr lang="tr-TR" sz="2400" dirty="0"/>
              <a:t>Uğurlu AF </a:t>
            </a:r>
            <a:r>
              <a:rPr lang="tr-TR" sz="2400" dirty="0" err="1"/>
              <a:t>ablasyonundan</a:t>
            </a:r>
            <a:r>
              <a:rPr lang="tr-TR" sz="2400" dirty="0"/>
              <a:t> sonra sol </a:t>
            </a:r>
            <a:r>
              <a:rPr lang="tr-TR" sz="2400" dirty="0" err="1"/>
              <a:t>mədəciyin</a:t>
            </a:r>
            <a:r>
              <a:rPr lang="tr-TR" sz="2400" dirty="0"/>
              <a:t> </a:t>
            </a:r>
            <a:r>
              <a:rPr lang="tr-TR" sz="2400" dirty="0" err="1"/>
              <a:t>funksiyasının</a:t>
            </a:r>
            <a:r>
              <a:rPr lang="tr-TR" sz="2400" dirty="0"/>
              <a:t> </a:t>
            </a:r>
            <a:r>
              <a:rPr lang="tr-TR" sz="2400" dirty="0" err="1"/>
              <a:t>yaxşılaşması</a:t>
            </a:r>
            <a:r>
              <a:rPr lang="tr-TR" sz="2400" dirty="0"/>
              <a:t> </a:t>
            </a:r>
            <a:r>
              <a:rPr lang="tr-TR" sz="2400" dirty="0" err="1"/>
              <a:t>müşahidə</a:t>
            </a:r>
            <a:r>
              <a:rPr lang="tr-TR" sz="2400" dirty="0"/>
              <a:t> edilir.</a:t>
            </a:r>
            <a:endParaRPr lang="tr-AZ" sz="24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5736EDD-93C0-AF4E-8DD4-C668ABAC7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332105"/>
            <a:ext cx="5925820" cy="12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63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2934308-BE81-7945-A919-36C9A44EE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i="1" dirty="0" err="1"/>
              <a:t>Aritmiyanın</a:t>
            </a:r>
            <a:r>
              <a:rPr lang="tr-TR" i="1" dirty="0"/>
              <a:t> </a:t>
            </a:r>
            <a:r>
              <a:rPr lang="tr-TR" i="1" dirty="0" err="1"/>
              <a:t>induklədiyi</a:t>
            </a:r>
            <a:r>
              <a:rPr lang="tr-TR" i="1" dirty="0"/>
              <a:t>  </a:t>
            </a:r>
            <a:r>
              <a:rPr lang="tr-TR" i="1" dirty="0" err="1"/>
              <a:t>sistolik</a:t>
            </a:r>
            <a:r>
              <a:rPr lang="tr-TR" i="1" dirty="0"/>
              <a:t> </a:t>
            </a:r>
            <a:r>
              <a:rPr lang="tr-TR" i="1" dirty="0" err="1"/>
              <a:t>disfunksiya</a:t>
            </a:r>
            <a:r>
              <a:rPr lang="tr-TR" i="1" dirty="0"/>
              <a:t> </a:t>
            </a:r>
            <a:r>
              <a:rPr lang="tr-TR" i="1" dirty="0" err="1"/>
              <a:t>dörd</a:t>
            </a:r>
            <a:r>
              <a:rPr lang="tr-TR" i="1" dirty="0"/>
              <a:t> </a:t>
            </a:r>
            <a:r>
              <a:rPr lang="tr-TR" i="1" dirty="0" err="1"/>
              <a:t>fazadan</a:t>
            </a:r>
            <a:r>
              <a:rPr lang="tr-TR" i="1" dirty="0"/>
              <a:t> </a:t>
            </a:r>
            <a:r>
              <a:rPr lang="tr-TR" i="1" dirty="0" err="1"/>
              <a:t>ibarətdir</a:t>
            </a:r>
            <a:r>
              <a:rPr lang="tr-TR" i="1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Erkən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faza (3-7 gün).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Kompensasiya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mərhələsi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(&gt;7 gün): </a:t>
            </a:r>
            <a:r>
              <a:rPr lang="tr-TR" dirty="0"/>
              <a:t>Normal </a:t>
            </a:r>
            <a:r>
              <a:rPr lang="tr-TR" dirty="0" err="1"/>
              <a:t>sistolik</a:t>
            </a:r>
            <a:r>
              <a:rPr lang="tr-TR" dirty="0"/>
              <a:t> </a:t>
            </a:r>
            <a:r>
              <a:rPr lang="tr-TR" dirty="0" err="1"/>
              <a:t>funksiya</a:t>
            </a:r>
            <a:r>
              <a:rPr lang="tr-TR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LV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disfunksiya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mərhələsi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(1-3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həftə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): </a:t>
            </a:r>
            <a:r>
              <a:rPr lang="tr-TR" dirty="0"/>
              <a:t>LV </a:t>
            </a:r>
            <a:r>
              <a:rPr lang="tr-TR" dirty="0" err="1"/>
              <a:t>dilatasiyası</a:t>
            </a:r>
            <a:r>
              <a:rPr lang="tr-TR" dirty="0"/>
              <a:t>, </a:t>
            </a:r>
            <a:r>
              <a:rPr lang="tr-TR" dirty="0" err="1"/>
              <a:t>sistolik</a:t>
            </a:r>
            <a:r>
              <a:rPr lang="tr-TR" dirty="0"/>
              <a:t> </a:t>
            </a:r>
            <a:r>
              <a:rPr lang="tr-TR" dirty="0" err="1"/>
              <a:t>disfunksiya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</a:t>
            </a:r>
            <a:r>
              <a:rPr lang="tr-TR" dirty="0" err="1"/>
              <a:t>neyrohormonal</a:t>
            </a:r>
            <a:r>
              <a:rPr lang="tr-TR" dirty="0"/>
              <a:t> </a:t>
            </a:r>
            <a:r>
              <a:rPr lang="tr-TR" dirty="0" err="1"/>
              <a:t>aktivasiya</a:t>
            </a:r>
            <a:r>
              <a:rPr lang="tr-TR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LV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çatışmazlığı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mərhələsi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(&gt;3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həftə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): </a:t>
            </a:r>
            <a:r>
              <a:rPr lang="tr-TR" dirty="0"/>
              <a:t>LV pompa </a:t>
            </a:r>
            <a:r>
              <a:rPr lang="tr-TR" dirty="0" err="1"/>
              <a:t>yetməzliyi</a:t>
            </a:r>
            <a:r>
              <a:rPr lang="tr-TR" dirty="0"/>
              <a:t> </a:t>
            </a:r>
            <a:r>
              <a:rPr lang="tr-TR" dirty="0" err="1"/>
              <a:t>mərhələsi</a:t>
            </a:r>
            <a:r>
              <a:rPr lang="tr-TR" dirty="0"/>
              <a:t>.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CE6099E-38C2-324C-BB47-E21F6F14C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1889"/>
            <a:ext cx="5925820" cy="127927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DD5FE367-A686-4747-9708-AA4EB2DB48EB}"/>
              </a:ext>
            </a:extLst>
          </p:cNvPr>
          <p:cNvSpPr txBox="1"/>
          <p:nvPr/>
        </p:nvSpPr>
        <p:spPr>
          <a:xfrm>
            <a:off x="3102015" y="5076821"/>
            <a:ext cx="7320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Cardiol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://</a:t>
            </a:r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doi.org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/10.1016/j.ccl.2019.01.002 0733-8651/19/ 2019</a:t>
            </a:r>
            <a:endParaRPr lang="tr-AZ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9288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0F07EC-294C-5146-82D1-B79D3BC5D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756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Zapf Dingbats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AFrelated</a:t>
            </a:r>
            <a:r>
              <a:rPr lang="tr-TR" sz="2400" dirty="0"/>
              <a:t> </a:t>
            </a:r>
            <a:r>
              <a:rPr lang="tr-TR" sz="2400" dirty="0" err="1"/>
              <a:t>HFrEF</a:t>
            </a:r>
            <a:r>
              <a:rPr lang="tr-TR" sz="2400" dirty="0"/>
              <a:t>-in </a:t>
            </a:r>
            <a:r>
              <a:rPr lang="tr-TR" sz="2400" dirty="0" err="1"/>
              <a:t>səbəbi</a:t>
            </a:r>
            <a:r>
              <a:rPr lang="tr-TR" sz="2400" dirty="0"/>
              <a:t> </a:t>
            </a:r>
            <a:r>
              <a:rPr lang="tr-TR" sz="2400" dirty="0" err="1"/>
              <a:t>olaraq</a:t>
            </a:r>
            <a:r>
              <a:rPr lang="tr-TR" sz="2400" dirty="0"/>
              <a:t> 50-dən </a:t>
            </a:r>
            <a:r>
              <a:rPr lang="tr-TR" sz="2400" dirty="0" err="1"/>
              <a:t>çox</a:t>
            </a:r>
            <a:r>
              <a:rPr lang="tr-TR" sz="2400" dirty="0"/>
              <a:t> genetik </a:t>
            </a:r>
            <a:r>
              <a:rPr lang="tr-TR" sz="2400" dirty="0" err="1"/>
              <a:t>mutasiya</a:t>
            </a:r>
            <a:r>
              <a:rPr lang="tr-TR" sz="2400" dirty="0"/>
              <a:t> - </a:t>
            </a:r>
            <a:r>
              <a:rPr lang="tr-TR" sz="2400" dirty="0" err="1"/>
              <a:t>hüceyrə</a:t>
            </a:r>
            <a:r>
              <a:rPr lang="tr-TR" sz="2400" dirty="0"/>
              <a:t> </a:t>
            </a:r>
            <a:r>
              <a:rPr lang="tr-TR" sz="2400" dirty="0" err="1"/>
              <a:t>funksiyası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/</a:t>
            </a:r>
            <a:r>
              <a:rPr lang="tr-TR" sz="2400" dirty="0" err="1"/>
              <a:t>və</a:t>
            </a:r>
            <a:r>
              <a:rPr lang="tr-TR" sz="2400" dirty="0"/>
              <a:t> ya </a:t>
            </a:r>
            <a:r>
              <a:rPr lang="tr-TR" sz="2400" dirty="0" err="1"/>
              <a:t>sitoskeletal</a:t>
            </a:r>
            <a:r>
              <a:rPr lang="tr-TR" sz="2400" dirty="0"/>
              <a:t> </a:t>
            </a:r>
            <a:r>
              <a:rPr lang="tr-TR" sz="2400" dirty="0" err="1"/>
              <a:t>quruluşa</a:t>
            </a:r>
            <a:r>
              <a:rPr lang="tr-TR" sz="2400" dirty="0"/>
              <a:t> </a:t>
            </a:r>
            <a:r>
              <a:rPr lang="tr-TR" sz="2400" dirty="0" err="1"/>
              <a:t>təsir</a:t>
            </a:r>
            <a:r>
              <a:rPr lang="tr-TR" sz="2400" dirty="0"/>
              <a:t> </a:t>
            </a:r>
            <a:r>
              <a:rPr lang="tr-TR" sz="2400" dirty="0" err="1"/>
              <a:t>edən</a:t>
            </a:r>
            <a:r>
              <a:rPr lang="tr-TR" sz="2400" dirty="0"/>
              <a:t> – </a:t>
            </a:r>
            <a:r>
              <a:rPr lang="tr-TR" sz="2400" dirty="0" err="1"/>
              <a:t>aşkar</a:t>
            </a:r>
            <a:r>
              <a:rPr lang="tr-TR" sz="2400" dirty="0"/>
              <a:t> </a:t>
            </a:r>
            <a:r>
              <a:rPr lang="tr-TR" sz="2400" dirty="0" err="1"/>
              <a:t>edilmişdir</a:t>
            </a:r>
            <a:r>
              <a:rPr lang="tr-TR" sz="2400" dirty="0"/>
              <a:t>. </a:t>
            </a:r>
          </a:p>
          <a:p>
            <a:pPr>
              <a:lnSpc>
                <a:spcPct val="150000"/>
              </a:lnSpc>
              <a:buFont typeface="Zapf Dingbats"/>
              <a:buChar char="➠"/>
            </a:pPr>
            <a:r>
              <a:rPr lang="tr-TR" sz="2400" dirty="0"/>
              <a:t> Hal-hazırda, genetik </a:t>
            </a:r>
            <a:r>
              <a:rPr lang="tr-TR" sz="2400" dirty="0" err="1"/>
              <a:t>mutasiyalar</a:t>
            </a:r>
            <a:r>
              <a:rPr lang="tr-TR" sz="2400" dirty="0"/>
              <a:t> </a:t>
            </a:r>
            <a:r>
              <a:rPr lang="tr-TR" sz="2400" dirty="0" err="1"/>
              <a:t>dilate</a:t>
            </a:r>
            <a:r>
              <a:rPr lang="tr-TR" sz="2400" dirty="0"/>
              <a:t> </a:t>
            </a:r>
            <a:r>
              <a:rPr lang="tr-TR" sz="2400" dirty="0" err="1"/>
              <a:t>kardiomiopatiyası</a:t>
            </a:r>
            <a:r>
              <a:rPr lang="tr-TR" sz="2400" dirty="0"/>
              <a:t> olan insanların 30%ində  </a:t>
            </a:r>
            <a:r>
              <a:rPr lang="tr-TR" sz="2400" dirty="0" err="1"/>
              <a:t>müəyyən</a:t>
            </a:r>
            <a:r>
              <a:rPr lang="tr-TR" sz="2400" dirty="0"/>
              <a:t> </a:t>
            </a:r>
            <a:r>
              <a:rPr lang="tr-TR" sz="2400" dirty="0" err="1"/>
              <a:t>edilə</a:t>
            </a:r>
            <a:r>
              <a:rPr lang="tr-TR" sz="2400" dirty="0"/>
              <a:t> </a:t>
            </a:r>
            <a:r>
              <a:rPr lang="tr-TR" sz="2400" dirty="0" err="1"/>
              <a:t>bilər</a:t>
            </a:r>
            <a:r>
              <a:rPr lang="tr-TR" sz="2400" dirty="0"/>
              <a:t>,</a:t>
            </a:r>
          </a:p>
          <a:p>
            <a:pPr>
              <a:lnSpc>
                <a:spcPct val="150000"/>
              </a:lnSpc>
              <a:buFont typeface="Zapf Dingbats"/>
              <a:buChar char="➠"/>
            </a:pPr>
            <a:r>
              <a:rPr lang="tr-TR" sz="2400" dirty="0"/>
              <a:t> Dördü </a:t>
            </a:r>
            <a:r>
              <a:rPr lang="tr-TR" sz="2400" dirty="0" err="1"/>
              <a:t>ümumi</a:t>
            </a:r>
            <a:r>
              <a:rPr lang="tr-TR" sz="2400" dirty="0"/>
              <a:t> </a:t>
            </a:r>
            <a:r>
              <a:rPr lang="tr-TR" sz="2400" dirty="0" err="1"/>
              <a:t>mutasiyalar</a:t>
            </a:r>
            <a:r>
              <a:rPr lang="tr-TR" sz="2400" dirty="0"/>
              <a:t> -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titin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(TTN),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lamin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A/C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daxildir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(LMNA), b-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miozin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ağır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zəncir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(MYH7)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ürək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troponin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 (TNNT2</a:t>
            </a:r>
            <a:r>
              <a:rPr lang="tr-TR" sz="2400" dirty="0"/>
              <a:t>) </a:t>
            </a:r>
            <a:r>
              <a:rPr lang="tr-TR" sz="2400" dirty="0" err="1"/>
              <a:t>genləri</a:t>
            </a:r>
            <a:r>
              <a:rPr lang="tr-TR" sz="2400" dirty="0"/>
              <a:t>. </a:t>
            </a:r>
          </a:p>
          <a:p>
            <a:pPr>
              <a:lnSpc>
                <a:spcPct val="150000"/>
              </a:lnSpc>
              <a:buFont typeface="Zapf Dingbats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Demək</a:t>
            </a:r>
            <a:r>
              <a:rPr lang="tr-TR" sz="2400" dirty="0"/>
              <a:t> ki , AF-</a:t>
            </a:r>
            <a:r>
              <a:rPr lang="tr-TR" sz="2400" dirty="0" err="1"/>
              <a:t>HFrEF</a:t>
            </a:r>
            <a:r>
              <a:rPr lang="tr-TR" sz="2400" dirty="0"/>
              <a:t> </a:t>
            </a:r>
            <a:r>
              <a:rPr lang="tr-TR" sz="2400" dirty="0" err="1"/>
              <a:t>subpopulyasiyasının</a:t>
            </a:r>
            <a:r>
              <a:rPr lang="tr-TR" sz="2400" dirty="0"/>
              <a:t> genetik </a:t>
            </a:r>
            <a:r>
              <a:rPr lang="tr-TR" sz="2400" dirty="0" err="1"/>
              <a:t>profilə</a:t>
            </a:r>
            <a:r>
              <a:rPr lang="tr-TR" sz="2400" dirty="0"/>
              <a:t> </a:t>
            </a:r>
            <a:r>
              <a:rPr lang="tr-TR" sz="2400" dirty="0" err="1"/>
              <a:t>də</a:t>
            </a:r>
            <a:r>
              <a:rPr lang="tr-TR" sz="2400" dirty="0"/>
              <a:t> malik </a:t>
            </a:r>
            <a:r>
              <a:rPr lang="tr-TR" sz="2400" dirty="0" err="1"/>
              <a:t>olub</a:t>
            </a:r>
            <a:r>
              <a:rPr lang="tr-TR" sz="2400" dirty="0"/>
              <a:t>, hazırda </a:t>
            </a:r>
            <a:r>
              <a:rPr lang="tr-TR" sz="2400" dirty="0" err="1"/>
              <a:t>tətkik</a:t>
            </a:r>
            <a:r>
              <a:rPr lang="tr-TR" sz="2400" dirty="0"/>
              <a:t> edilir, </a:t>
            </a:r>
            <a:r>
              <a:rPr lang="tr-TR" sz="2400" dirty="0" err="1"/>
              <a:t>familyal</a:t>
            </a:r>
            <a:r>
              <a:rPr lang="tr-TR" sz="2400" dirty="0"/>
              <a:t> AF </a:t>
            </a:r>
            <a:r>
              <a:rPr lang="tr-TR" sz="2400" dirty="0" err="1"/>
              <a:t>nin</a:t>
            </a:r>
            <a:r>
              <a:rPr lang="tr-TR" sz="2400" dirty="0"/>
              <a:t> inkişafına </a:t>
            </a:r>
            <a:r>
              <a:rPr lang="tr-TR" sz="2400" dirty="0" err="1"/>
              <a:t>və</a:t>
            </a:r>
            <a:r>
              <a:rPr lang="tr-TR" sz="2400" dirty="0"/>
              <a:t> </a:t>
            </a:r>
            <a:r>
              <a:rPr lang="tr-TR" sz="2400" dirty="0" err="1"/>
              <a:t>DKMPyə</a:t>
            </a:r>
            <a:r>
              <a:rPr lang="tr-TR" sz="2400" dirty="0"/>
              <a:t> </a:t>
            </a:r>
            <a:r>
              <a:rPr lang="tr-TR" sz="2400" dirty="0" err="1"/>
              <a:t>səbəb</a:t>
            </a:r>
            <a:r>
              <a:rPr lang="tr-TR" sz="2400" dirty="0"/>
              <a:t> olur 6q14-q16 </a:t>
            </a:r>
            <a:r>
              <a:rPr lang="tr-TR" sz="2400" dirty="0" err="1"/>
              <a:t>və</a:t>
            </a:r>
            <a:r>
              <a:rPr lang="tr-TR" sz="2400" dirty="0"/>
              <a:t> 10q22-q24</a:t>
            </a:r>
            <a:endParaRPr lang="tr-AZ" sz="2400" dirty="0"/>
          </a:p>
          <a:p>
            <a:endParaRPr lang="tr-AZ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DA8D898-623F-B94E-9F62-3024B2D11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4909"/>
            <a:ext cx="5925820" cy="12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48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B5BB34-DE1E-A54A-A8C8-03A517341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/>
              <a:t>HF </a:t>
            </a:r>
            <a:r>
              <a:rPr lang="tr-TR" sz="2400" dirty="0" err="1"/>
              <a:t>tədqiqatlarında</a:t>
            </a:r>
            <a:r>
              <a:rPr lang="tr-TR" sz="2400" dirty="0"/>
              <a:t>, </a:t>
            </a:r>
            <a:r>
              <a:rPr lang="tr-TR" sz="2400" dirty="0" err="1"/>
              <a:t>ürək</a:t>
            </a:r>
            <a:r>
              <a:rPr lang="tr-TR" sz="2400" dirty="0"/>
              <a:t> </a:t>
            </a:r>
            <a:r>
              <a:rPr lang="tr-TR" sz="2400" dirty="0" err="1"/>
              <a:t>çatışmazlığı</a:t>
            </a:r>
            <a:r>
              <a:rPr lang="tr-TR" sz="2400" dirty="0"/>
              <a:t> </a:t>
            </a:r>
            <a:r>
              <a:rPr lang="tr-TR" sz="2400" dirty="0" err="1"/>
              <a:t>diaqnozu</a:t>
            </a:r>
            <a:r>
              <a:rPr lang="tr-TR" sz="2400" dirty="0"/>
              <a:t> üçün </a:t>
            </a:r>
            <a:r>
              <a:rPr lang="tr-TR" sz="2400" dirty="0" err="1"/>
              <a:t>baxılan</a:t>
            </a:r>
            <a:r>
              <a:rPr lang="tr-TR" sz="2400" dirty="0"/>
              <a:t> NT-</a:t>
            </a:r>
            <a:r>
              <a:rPr lang="tr-TR" sz="2400" dirty="0" err="1"/>
              <a:t>proBNP</a:t>
            </a:r>
            <a:r>
              <a:rPr lang="tr-TR" sz="2400" dirty="0"/>
              <a:t> AF-olan AF olmayanlara </a:t>
            </a:r>
            <a:r>
              <a:rPr lang="tr-TR" sz="2400" dirty="0" err="1"/>
              <a:t>nisbətən</a:t>
            </a:r>
            <a:r>
              <a:rPr lang="tr-TR" sz="2400" dirty="0"/>
              <a:t> daha </a:t>
            </a:r>
            <a:r>
              <a:rPr lang="tr-TR" sz="2400" dirty="0" err="1"/>
              <a:t>yüksəkdir</a:t>
            </a:r>
            <a:r>
              <a:rPr lang="tr-TR" sz="2400" dirty="0"/>
              <a:t> </a:t>
            </a:r>
            <a:r>
              <a:rPr lang="tr-TR" sz="2400" dirty="0" err="1"/>
              <a:t>aşkar</a:t>
            </a:r>
            <a:r>
              <a:rPr lang="tr-TR" sz="2400" dirty="0"/>
              <a:t> </a:t>
            </a:r>
            <a:r>
              <a:rPr lang="tr-TR" sz="2400" dirty="0" err="1"/>
              <a:t>edildiyi</a:t>
            </a:r>
            <a:r>
              <a:rPr lang="tr-TR" sz="2400" dirty="0"/>
              <a:t> üçün, </a:t>
            </a:r>
            <a:r>
              <a:rPr lang="tr-TR" sz="2400" dirty="0" err="1"/>
              <a:t>məsələn</a:t>
            </a:r>
            <a:r>
              <a:rPr lang="tr-TR" sz="2400" dirty="0"/>
              <a:t>, 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PARAGON-HF</a:t>
            </a:r>
            <a:r>
              <a:rPr lang="tr-TR" sz="2400" dirty="0"/>
              <a:t>-</a:t>
            </a:r>
            <a:r>
              <a:rPr lang="tr-TR" sz="2400" dirty="0" err="1"/>
              <a:t>də</a:t>
            </a:r>
            <a:r>
              <a:rPr lang="tr-TR" sz="2400" dirty="0"/>
              <a:t> AF olan </a:t>
            </a:r>
            <a:r>
              <a:rPr lang="tr-TR" sz="2400" dirty="0" err="1"/>
              <a:t>xəstələrdə</a:t>
            </a:r>
            <a:r>
              <a:rPr lang="tr-TR" sz="2400" dirty="0"/>
              <a:t> </a:t>
            </a:r>
            <a:r>
              <a:rPr lang="tr-TR" sz="2400" dirty="0" err="1"/>
              <a:t>HFpEF</a:t>
            </a:r>
            <a:r>
              <a:rPr lang="tr-TR" sz="2400" dirty="0"/>
              <a:t> </a:t>
            </a:r>
            <a:r>
              <a:rPr lang="tr-TR" sz="2400" dirty="0" err="1"/>
              <a:t>diaqnozu</a:t>
            </a:r>
            <a:r>
              <a:rPr lang="tr-TR" sz="2400" dirty="0"/>
              <a:t> üçün 900 </a:t>
            </a:r>
            <a:r>
              <a:rPr lang="tr-TR" sz="2400" dirty="0" err="1"/>
              <a:t>pg</a:t>
            </a:r>
            <a:r>
              <a:rPr lang="tr-TR" sz="2400" dirty="0"/>
              <a:t>/ml-</a:t>
            </a:r>
            <a:r>
              <a:rPr lang="tr-TR" sz="2400" dirty="0" err="1"/>
              <a:t>dən</a:t>
            </a:r>
            <a:r>
              <a:rPr lang="tr-TR" sz="2400" dirty="0"/>
              <a:t> </a:t>
            </a:r>
            <a:r>
              <a:rPr lang="tr-TR" sz="2400" dirty="0" err="1"/>
              <a:t>yüksək</a:t>
            </a:r>
            <a:r>
              <a:rPr lang="tr-TR" sz="2400" dirty="0"/>
              <a:t> NT-</a:t>
            </a:r>
            <a:r>
              <a:rPr lang="tr-TR" sz="2400" dirty="0" err="1"/>
              <a:t>proBNP</a:t>
            </a:r>
            <a:r>
              <a:rPr lang="tr-TR" sz="2400" dirty="0"/>
              <a:t>, AF olmayanlar üçün yalnız 300 </a:t>
            </a:r>
            <a:r>
              <a:rPr lang="tr-TR" sz="2400" dirty="0" err="1"/>
              <a:t>pg</a:t>
            </a:r>
            <a:r>
              <a:rPr lang="tr-TR" sz="2400" dirty="0"/>
              <a:t>/ml.</a:t>
            </a:r>
            <a:endParaRPr lang="tr-AZ" sz="24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D81ECC5-B044-6F47-8F7B-C7E7788AB516}"/>
              </a:ext>
            </a:extLst>
          </p:cNvPr>
          <p:cNvSpPr txBox="1"/>
          <p:nvPr/>
        </p:nvSpPr>
        <p:spPr>
          <a:xfrm>
            <a:off x="3831220" y="5204142"/>
            <a:ext cx="7320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Cardiol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://</a:t>
            </a:r>
            <a:r>
              <a:rPr lang="tr-TR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doi.org</a:t>
            </a:r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/10.1016/j.ccl.2019.01.002 0733-8651/19/ 2019</a:t>
            </a:r>
            <a:endParaRPr lang="tr-AZ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835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B9C629-6A79-5A46-9932-CB027E25D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03" y="3622676"/>
            <a:ext cx="10604500" cy="3028649"/>
          </a:xfrm>
        </p:spPr>
        <p:txBody>
          <a:bodyPr>
            <a:normAutofit/>
          </a:bodyPr>
          <a:lstStyle/>
          <a:p>
            <a:pPr algn="just"/>
            <a:r>
              <a:rPr lang="tr-TR" sz="2000" dirty="0"/>
              <a:t>RAFT –AF - </a:t>
            </a:r>
            <a:r>
              <a:rPr lang="tr-TR" sz="2000" dirty="0" err="1"/>
              <a:t>həm</a:t>
            </a:r>
            <a:r>
              <a:rPr lang="tr-TR" sz="2000" dirty="0"/>
              <a:t> </a:t>
            </a:r>
            <a:r>
              <a:rPr lang="tr-TR" sz="2000" dirty="0" err="1"/>
              <a:t>HFrEF</a:t>
            </a:r>
            <a:r>
              <a:rPr lang="tr-TR" sz="2000" dirty="0"/>
              <a:t> (</a:t>
            </a:r>
            <a:r>
              <a:rPr lang="tr-TR" sz="2000" dirty="0" err="1"/>
              <a:t>ejeksiyon</a:t>
            </a:r>
            <a:r>
              <a:rPr lang="tr-TR" sz="2000" dirty="0"/>
              <a:t> </a:t>
            </a:r>
            <a:r>
              <a:rPr lang="tr-TR" sz="2000" dirty="0" err="1"/>
              <a:t>fraksiya</a:t>
            </a:r>
            <a:r>
              <a:rPr lang="tr-TR" sz="2000" dirty="0"/>
              <a:t> [EF]&lt;40%), </a:t>
            </a:r>
            <a:r>
              <a:rPr lang="tr-TR" sz="2000" dirty="0" err="1"/>
              <a:t>həm</a:t>
            </a:r>
            <a:r>
              <a:rPr lang="tr-TR" sz="2000" dirty="0"/>
              <a:t> </a:t>
            </a:r>
            <a:r>
              <a:rPr lang="tr-TR" sz="2000" dirty="0" err="1"/>
              <a:t>də</a:t>
            </a:r>
            <a:r>
              <a:rPr lang="tr-TR" sz="2000" dirty="0"/>
              <a:t> </a:t>
            </a:r>
            <a:r>
              <a:rPr lang="tr-TR" sz="2000" dirty="0" err="1"/>
              <a:t>HFpEF</a:t>
            </a:r>
            <a:r>
              <a:rPr lang="tr-TR" sz="2000" dirty="0"/>
              <a:t> </a:t>
            </a:r>
            <a:r>
              <a:rPr lang="tr-TR" sz="2000" dirty="0" err="1"/>
              <a:t>daxildir</a:t>
            </a:r>
            <a:r>
              <a:rPr lang="tr-TR" sz="2000" dirty="0"/>
              <a:t>. Yalnız </a:t>
            </a:r>
            <a:r>
              <a:rPr lang="tr-TR" sz="2000" dirty="0" err="1"/>
              <a:t>xəstələrin</a:t>
            </a:r>
            <a:r>
              <a:rPr lang="tr-TR" sz="2000" dirty="0"/>
              <a:t> az bir </a:t>
            </a:r>
            <a:r>
              <a:rPr lang="tr-TR" sz="2000" dirty="0" err="1"/>
              <a:t>hissəsində</a:t>
            </a:r>
            <a:r>
              <a:rPr lang="tr-TR" sz="2000" dirty="0"/>
              <a:t> EF </a:t>
            </a:r>
            <a:r>
              <a:rPr lang="tr-TR" sz="2000" dirty="0" err="1"/>
              <a:t>azalmışdır</a:t>
            </a:r>
            <a:r>
              <a:rPr lang="tr-TR" sz="2000" dirty="0"/>
              <a:t>. </a:t>
            </a:r>
            <a:r>
              <a:rPr lang="tr-TR" sz="2000" dirty="0" err="1"/>
              <a:t>Eynilə</a:t>
            </a:r>
            <a:r>
              <a:rPr lang="tr-TR" sz="2000" dirty="0"/>
              <a:t>, ciddi </a:t>
            </a:r>
            <a:r>
              <a:rPr lang="tr-TR" sz="2000" dirty="0" err="1"/>
              <a:t>sürətə</a:t>
            </a:r>
            <a:r>
              <a:rPr lang="tr-TR" sz="2000" dirty="0"/>
              <a:t> </a:t>
            </a:r>
            <a:r>
              <a:rPr lang="tr-TR" sz="2000" dirty="0" err="1"/>
              <a:t>nəzarət</a:t>
            </a:r>
            <a:r>
              <a:rPr lang="tr-TR" sz="2000" dirty="0"/>
              <a:t> </a:t>
            </a:r>
            <a:r>
              <a:rPr lang="tr-TR" sz="2000" dirty="0" err="1"/>
              <a:t>qrupunda</a:t>
            </a:r>
            <a:r>
              <a:rPr lang="tr-TR" sz="2000" dirty="0"/>
              <a:t> </a:t>
            </a:r>
            <a:r>
              <a:rPr lang="tr-TR" sz="2000" dirty="0" err="1"/>
              <a:t>ürək</a:t>
            </a:r>
            <a:r>
              <a:rPr lang="tr-TR" sz="2000" dirty="0"/>
              <a:t>-damar </a:t>
            </a:r>
            <a:r>
              <a:rPr lang="tr-TR" sz="2000" dirty="0" err="1"/>
              <a:t>xəstəlikləri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ölüm, </a:t>
            </a:r>
            <a:r>
              <a:rPr lang="tr-TR" sz="2000" dirty="0" err="1"/>
              <a:t>simptomlar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ya </a:t>
            </a:r>
            <a:r>
              <a:rPr lang="tr-TR" sz="2000" dirty="0" err="1"/>
              <a:t>həyat</a:t>
            </a:r>
            <a:r>
              <a:rPr lang="tr-TR" sz="2000" dirty="0"/>
              <a:t> </a:t>
            </a:r>
            <a:r>
              <a:rPr lang="tr-TR" sz="2000" dirty="0" err="1"/>
              <a:t>keyfiyyəti</a:t>
            </a:r>
            <a:r>
              <a:rPr lang="tr-TR" sz="2000" dirty="0"/>
              <a:t> </a:t>
            </a:r>
            <a:r>
              <a:rPr lang="tr-TR" sz="2000" dirty="0" err="1"/>
              <a:t>baxımından</a:t>
            </a:r>
            <a:r>
              <a:rPr lang="tr-TR" sz="2000" dirty="0"/>
              <a:t> </a:t>
            </a:r>
            <a:r>
              <a:rPr lang="tr-TR" sz="2000" dirty="0" err="1"/>
              <a:t>heç</a:t>
            </a:r>
            <a:r>
              <a:rPr lang="tr-TR" sz="2000" dirty="0"/>
              <a:t> bir fayda sübutu </a:t>
            </a:r>
            <a:r>
              <a:rPr lang="tr-TR" sz="2000" dirty="0" err="1"/>
              <a:t>yox</a:t>
            </a:r>
            <a:r>
              <a:rPr lang="tr-TR" sz="2000" dirty="0"/>
              <a:t> idi. Bunun </a:t>
            </a:r>
            <a:r>
              <a:rPr lang="tr-TR" sz="2000" dirty="0" err="1"/>
              <a:t>əksinə</a:t>
            </a:r>
            <a:r>
              <a:rPr lang="tr-TR" sz="2000" dirty="0"/>
              <a:t> </a:t>
            </a:r>
            <a:r>
              <a:rPr lang="tr-TR" sz="2000" dirty="0" err="1"/>
              <a:t>olaraq</a:t>
            </a:r>
            <a:r>
              <a:rPr lang="tr-TR" sz="2000" dirty="0"/>
              <a:t>, İsveç </a:t>
            </a:r>
            <a:r>
              <a:rPr lang="tr-TR" sz="2000" dirty="0" err="1"/>
              <a:t>Ürək</a:t>
            </a:r>
            <a:r>
              <a:rPr lang="tr-TR" sz="2000" dirty="0"/>
              <a:t> </a:t>
            </a:r>
            <a:r>
              <a:rPr lang="tr-TR" sz="2000" dirty="0" err="1"/>
              <a:t>Çatışmazlığı</a:t>
            </a:r>
            <a:r>
              <a:rPr lang="tr-TR" sz="2000" dirty="0"/>
              <a:t> </a:t>
            </a:r>
            <a:r>
              <a:rPr lang="tr-TR" sz="2000" dirty="0" err="1"/>
              <a:t>Qeydiyyatı</a:t>
            </a:r>
            <a:r>
              <a:rPr lang="tr-TR" sz="2000" dirty="0"/>
              <a:t> </a:t>
            </a:r>
            <a:r>
              <a:rPr lang="tr-TR" sz="2000" dirty="0" err="1"/>
              <a:t>göstərdi</a:t>
            </a:r>
            <a:r>
              <a:rPr lang="tr-TR" sz="2000" dirty="0"/>
              <a:t> ki, AF-HF olan </a:t>
            </a:r>
            <a:r>
              <a:rPr lang="tr-TR" sz="2000" dirty="0" err="1"/>
              <a:t>xəstələrdə</a:t>
            </a:r>
            <a:r>
              <a:rPr lang="tr-TR" sz="2000" dirty="0"/>
              <a:t> RİTM &gt;100 /</a:t>
            </a:r>
            <a:r>
              <a:rPr lang="tr-TR" sz="2000" dirty="0" err="1"/>
              <a:t>dəq</a:t>
            </a:r>
            <a:r>
              <a:rPr lang="tr-TR" sz="2000" dirty="0"/>
              <a:t> </a:t>
            </a:r>
            <a:r>
              <a:rPr lang="tr-TR" sz="2000" dirty="0" err="1"/>
              <a:t>olduqda</a:t>
            </a:r>
            <a:r>
              <a:rPr lang="tr-TR" sz="2000" dirty="0"/>
              <a:t> daha  ölüm sayı daha </a:t>
            </a:r>
            <a:r>
              <a:rPr lang="tr-TR" sz="2000" dirty="0" err="1"/>
              <a:t>çoxdur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el-GR" sz="2000" dirty="0"/>
              <a:t>β-</a:t>
            </a:r>
            <a:r>
              <a:rPr lang="tr-TR" sz="2000" dirty="0" err="1"/>
              <a:t>blokerlərin</a:t>
            </a:r>
            <a:r>
              <a:rPr lang="tr-TR" sz="2000" dirty="0"/>
              <a:t> </a:t>
            </a:r>
            <a:r>
              <a:rPr lang="tr-TR" sz="2000" dirty="0" err="1"/>
              <a:t>istifadəsi</a:t>
            </a:r>
            <a:r>
              <a:rPr lang="tr-TR" sz="2000" dirty="0"/>
              <a:t> sağ </a:t>
            </a:r>
            <a:r>
              <a:rPr lang="tr-TR" sz="2000" dirty="0" err="1"/>
              <a:t>qalma</a:t>
            </a:r>
            <a:r>
              <a:rPr lang="tr-TR" sz="2000" dirty="0"/>
              <a:t> </a:t>
            </a:r>
            <a:r>
              <a:rPr lang="tr-TR" sz="2000" dirty="0" err="1"/>
              <a:t>müddətini</a:t>
            </a:r>
            <a:r>
              <a:rPr lang="tr-TR" sz="2000" dirty="0"/>
              <a:t> </a:t>
            </a:r>
            <a:r>
              <a:rPr lang="tr-TR" sz="2000" dirty="0" err="1"/>
              <a:t>yaxşılaşdırır</a:t>
            </a:r>
            <a:r>
              <a:rPr lang="tr-TR" sz="2000" dirty="0"/>
              <a:t>.</a:t>
            </a:r>
            <a:endParaRPr lang="tr-AZ" sz="20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923CC75-CA63-B84A-8650-32DB2B2D4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415925"/>
            <a:ext cx="10604500" cy="28194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BF7DC93-0AF0-EF4E-AC7C-8703C6608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540" y="5870575"/>
            <a:ext cx="3314700" cy="571500"/>
          </a:xfrm>
          <a:prstGeom prst="rect">
            <a:avLst/>
          </a:prstGeom>
          <a:effectLst>
            <a:reflection blurRad="24200" stA="87000" endPos="37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9194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31BE982-DDE8-7A46-B04C-C6DD639F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165100"/>
            <a:ext cx="90043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4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3AAE5F-EF22-B645-809B-72F3034B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AZ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EBAD17D-F403-1B49-9D76-A998B00E7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64450"/>
            <a:ext cx="10871200" cy="63754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23A78B5-2E7A-8C43-BA02-7B039229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698" y="6002020"/>
            <a:ext cx="3314700" cy="571500"/>
          </a:xfrm>
          <a:prstGeom prst="rect">
            <a:avLst/>
          </a:prstGeom>
          <a:effectLst>
            <a:reflection blurRad="24200" stA="86855" endPos="37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7961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92EF87D-CB5D-294D-AD7C-A40A38003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96" y="602816"/>
            <a:ext cx="5273004" cy="57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88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BF73F77-44A7-D94D-A97A-18B2F8E7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036223"/>
            <a:ext cx="11115643" cy="5059777"/>
          </a:xfrm>
          <a:prstGeom prst="rect">
            <a:avLst/>
          </a:prstGeom>
          <a:effectLst>
            <a:reflection stA="95817" endPos="30378" dist="50800" dir="5400000" sy="-100000" algn="bl" rotWithShape="0"/>
            <a:softEdge rad="89699"/>
          </a:effec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CB50F48-0194-644B-A28F-78A2AF6FE5DA}"/>
              </a:ext>
            </a:extLst>
          </p:cNvPr>
          <p:cNvSpPr txBox="1"/>
          <p:nvPr/>
        </p:nvSpPr>
        <p:spPr>
          <a:xfrm>
            <a:off x="141913" y="392668"/>
            <a:ext cx="11540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2019-cu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ildə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AF/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atrial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fibrilyasiya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dünyada - 59,7 milyon (29,4 milyon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qadın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30,3 milyon kişi)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olaraq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qiymətləndirilib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tr-A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</a:t>
            </a:r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aş artdıqca A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nin rastgəlmə tezliyi HT, DM, obezite, KV xəstəliklərin artışı ilə artım göstərəcəkdir</a:t>
            </a:r>
          </a:p>
          <a:p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15748E1-AEA3-2449-9A33-13C08AFAAB30}"/>
              </a:ext>
            </a:extLst>
          </p:cNvPr>
          <p:cNvSpPr txBox="1"/>
          <p:nvPr/>
        </p:nvSpPr>
        <p:spPr>
          <a:xfrm>
            <a:off x="5400642" y="5785448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Brundel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, B.J. et al. 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Atrial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 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fibrillation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. 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Nat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 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Rev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 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Dis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 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Primers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 8, 21 (2022). 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https://doi.org/10.1038/s41572-022-00347-9</a:t>
            </a:r>
            <a:endParaRPr lang="tr-TR" sz="1600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apple-system"/>
            </a:endParaRPr>
          </a:p>
          <a:p>
            <a:r>
              <a:rPr lang="tr-TR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https://doi.org/10.1161/HAE.0000000000000078</a:t>
            </a:r>
            <a:endParaRPr lang="tr-AZ" sz="1600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2938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01A395-BA72-404E-BB72-08D6CF606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tr-TR" sz="2000" dirty="0" err="1"/>
              <a:t>Əvvəlki</a:t>
            </a:r>
            <a:r>
              <a:rPr lang="tr-TR" sz="2000" dirty="0"/>
              <a:t> </a:t>
            </a:r>
            <a:r>
              <a:rPr lang="tr-TR" sz="2000" dirty="0" err="1"/>
              <a:t>tədqiqatlarda</a:t>
            </a:r>
            <a:r>
              <a:rPr lang="tr-TR" sz="2000" dirty="0"/>
              <a:t>  </a:t>
            </a:r>
            <a:r>
              <a:rPr lang="tr-TR" sz="2000" dirty="0" err="1"/>
              <a:t>sinus</a:t>
            </a:r>
            <a:r>
              <a:rPr lang="tr-TR" sz="2000" dirty="0"/>
              <a:t> ritmi olan </a:t>
            </a:r>
            <a:r>
              <a:rPr lang="tr-TR" sz="2000" dirty="0" err="1"/>
              <a:t>xəstələrdə</a:t>
            </a:r>
            <a:r>
              <a:rPr lang="tr-TR" sz="2000" dirty="0"/>
              <a:t> beta-</a:t>
            </a:r>
            <a:r>
              <a:rPr lang="tr-TR" sz="2000" dirty="0" err="1"/>
              <a:t>blokerlər</a:t>
            </a:r>
            <a:r>
              <a:rPr lang="tr-TR" sz="2000" dirty="0"/>
              <a:t> LVEF-</a:t>
            </a:r>
            <a:r>
              <a:rPr lang="tr-TR" sz="2000" dirty="0" err="1"/>
              <a:t>ni</a:t>
            </a:r>
            <a:r>
              <a:rPr lang="tr-TR" sz="2000" dirty="0"/>
              <a:t> </a:t>
            </a:r>
            <a:r>
              <a:rPr lang="tr-TR" sz="2000" dirty="0" err="1"/>
              <a:t>yaxşılaşdırdı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HFrEF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HFmrEF</a:t>
            </a:r>
            <a:r>
              <a:rPr lang="tr-TR" sz="2000" dirty="0"/>
              <a:t> olanlarda bütün </a:t>
            </a:r>
            <a:r>
              <a:rPr lang="tr-TR" sz="2000" dirty="0" err="1"/>
              <a:t>səbəblərdən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ürək</a:t>
            </a:r>
            <a:r>
              <a:rPr lang="tr-TR" sz="2000" dirty="0"/>
              <a:t>-damar </a:t>
            </a:r>
            <a:r>
              <a:rPr lang="tr-TR" sz="2000" dirty="0" err="1"/>
              <a:t>mənşəli</a:t>
            </a:r>
            <a:r>
              <a:rPr lang="tr-TR" sz="2000" dirty="0"/>
              <a:t> </a:t>
            </a:r>
            <a:r>
              <a:rPr lang="tr-TR" sz="2000" dirty="0" err="1"/>
              <a:t>ölümlərini</a:t>
            </a:r>
            <a:r>
              <a:rPr lang="tr-TR" sz="2000" dirty="0"/>
              <a:t> </a:t>
            </a:r>
            <a:r>
              <a:rPr lang="tr-TR" sz="2000" dirty="0" err="1"/>
              <a:t>azaltdı</a:t>
            </a:r>
            <a:r>
              <a:rPr lang="tr-TR" sz="2000" dirty="0"/>
              <a:t>, lakin </a:t>
            </a:r>
            <a:r>
              <a:rPr lang="tr-TR" sz="2000" dirty="0" err="1"/>
              <a:t>HFpEF</a:t>
            </a:r>
            <a:r>
              <a:rPr lang="tr-TR" sz="2000" dirty="0"/>
              <a:t> olanlarda </a:t>
            </a:r>
            <a:r>
              <a:rPr lang="tr-TR" sz="2000" dirty="0" err="1"/>
              <a:t>yox</a:t>
            </a:r>
            <a:endParaRPr lang="tr-TR" sz="2000" dirty="0"/>
          </a:p>
          <a:p>
            <a:pPr>
              <a:lnSpc>
                <a:spcPct val="120000"/>
              </a:lnSpc>
            </a:pPr>
            <a:r>
              <a:rPr lang="tr-TR" sz="2000" dirty="0"/>
              <a:t>Bazal </a:t>
            </a:r>
            <a:r>
              <a:rPr lang="tr-TR" sz="2000" dirty="0" err="1"/>
              <a:t>olaraq</a:t>
            </a:r>
            <a:r>
              <a:rPr lang="tr-TR" sz="2000" dirty="0"/>
              <a:t> AF olan </a:t>
            </a:r>
            <a:r>
              <a:rPr lang="tr-TR" sz="2000" dirty="0" err="1"/>
              <a:t>xəstələrdə</a:t>
            </a:r>
            <a:r>
              <a:rPr lang="tr-TR" sz="2000" dirty="0"/>
              <a:t>, beta-</a:t>
            </a:r>
            <a:r>
              <a:rPr lang="tr-TR" sz="2000" dirty="0" err="1"/>
              <a:t>blokerlər</a:t>
            </a:r>
            <a:r>
              <a:rPr lang="tr-TR" sz="2000" dirty="0"/>
              <a:t> </a:t>
            </a:r>
            <a:r>
              <a:rPr lang="tr-TR" sz="2000" dirty="0" err="1"/>
              <a:t>HFrEF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HFmrEF-də</a:t>
            </a:r>
            <a:r>
              <a:rPr lang="tr-TR" sz="2000" dirty="0"/>
              <a:t> LVEF-</a:t>
            </a:r>
            <a:r>
              <a:rPr lang="tr-TR" sz="2000" dirty="0" err="1"/>
              <a:t>ni</a:t>
            </a:r>
            <a:r>
              <a:rPr lang="tr-TR" sz="2000" dirty="0"/>
              <a:t> </a:t>
            </a:r>
            <a:r>
              <a:rPr lang="tr-TR" sz="2000" dirty="0" err="1"/>
              <a:t>yaxşılaşdırsalar</a:t>
            </a:r>
            <a:r>
              <a:rPr lang="tr-TR" sz="2000" dirty="0"/>
              <a:t> da (lakin </a:t>
            </a:r>
            <a:r>
              <a:rPr lang="tr-TR" sz="2000" dirty="0" err="1"/>
              <a:t>HFpEF-də</a:t>
            </a:r>
            <a:r>
              <a:rPr lang="tr-TR" sz="2000" dirty="0"/>
              <a:t> </a:t>
            </a:r>
            <a:r>
              <a:rPr lang="tr-TR" sz="2000" dirty="0" err="1"/>
              <a:t>deyil</a:t>
            </a:r>
            <a:r>
              <a:rPr lang="tr-TR" sz="2000" dirty="0"/>
              <a:t>),  sağ </a:t>
            </a:r>
            <a:r>
              <a:rPr lang="tr-TR" sz="2000" dirty="0" err="1"/>
              <a:t>qalıma</a:t>
            </a:r>
            <a:r>
              <a:rPr lang="tr-TR" sz="2000" dirty="0"/>
              <a:t> </a:t>
            </a:r>
            <a:r>
              <a:rPr lang="tr-TR" sz="2000" dirty="0" err="1"/>
              <a:t>təsiri</a:t>
            </a:r>
            <a:r>
              <a:rPr lang="tr-TR" sz="2000" dirty="0"/>
              <a:t> </a:t>
            </a:r>
            <a:r>
              <a:rPr lang="tr-TR" sz="2000" dirty="0" err="1"/>
              <a:t>olmayıb</a:t>
            </a:r>
            <a:r>
              <a:rPr lang="tr-TR" sz="2000" dirty="0"/>
              <a:t>. </a:t>
            </a:r>
          </a:p>
          <a:p>
            <a:pPr>
              <a:lnSpc>
                <a:spcPct val="120000"/>
              </a:lnSpc>
            </a:pPr>
            <a:r>
              <a:rPr lang="tr-TR" sz="2000" dirty="0"/>
              <a:t>Bunun </a:t>
            </a:r>
            <a:r>
              <a:rPr lang="tr-TR" sz="2000" dirty="0" err="1"/>
              <a:t>əksinə</a:t>
            </a:r>
            <a:r>
              <a:rPr lang="tr-TR" sz="2000" dirty="0"/>
              <a:t> </a:t>
            </a:r>
            <a:r>
              <a:rPr lang="tr-TR" sz="2000" dirty="0" err="1"/>
              <a:t>olaraq</a:t>
            </a:r>
            <a:r>
              <a:rPr lang="tr-TR" sz="2000" dirty="0"/>
              <a:t>, </a:t>
            </a:r>
            <a:r>
              <a:rPr lang="tr-TR" sz="2000" dirty="0" err="1"/>
              <a:t>sakubitril</a:t>
            </a:r>
            <a:r>
              <a:rPr lang="tr-TR" sz="2000" dirty="0"/>
              <a:t>/</a:t>
            </a:r>
            <a:r>
              <a:rPr lang="tr-TR" sz="2000" dirty="0" err="1"/>
              <a:t>valsartan</a:t>
            </a:r>
            <a:r>
              <a:rPr lang="tr-TR" sz="2000" dirty="0"/>
              <a:t> PARADIGM-HF  - AF olan </a:t>
            </a:r>
            <a:r>
              <a:rPr lang="tr-TR" sz="2000" dirty="0" err="1"/>
              <a:t>və</a:t>
            </a:r>
            <a:r>
              <a:rPr lang="tr-TR" sz="2000" dirty="0"/>
              <a:t> olmayan </a:t>
            </a:r>
            <a:r>
              <a:rPr lang="tr-TR" sz="2000" dirty="0" err="1"/>
              <a:t>HFrEF</a:t>
            </a:r>
            <a:r>
              <a:rPr lang="tr-TR" sz="2000" dirty="0"/>
              <a:t> </a:t>
            </a:r>
            <a:r>
              <a:rPr lang="tr-TR" sz="2000" dirty="0" err="1"/>
              <a:t>xəstələrində</a:t>
            </a:r>
            <a:r>
              <a:rPr lang="tr-TR" sz="2000" dirty="0"/>
              <a:t> </a:t>
            </a:r>
            <a:r>
              <a:rPr lang="tr-TR" sz="2000" dirty="0" err="1"/>
              <a:t>enalaprillə</a:t>
            </a:r>
            <a:r>
              <a:rPr lang="tr-TR" sz="2000" dirty="0"/>
              <a:t> </a:t>
            </a:r>
            <a:r>
              <a:rPr lang="tr-TR" sz="2000" dirty="0" err="1"/>
              <a:t>müqayisədə</a:t>
            </a:r>
            <a:r>
              <a:rPr lang="tr-TR" sz="2000" dirty="0"/>
              <a:t> </a:t>
            </a:r>
            <a:r>
              <a:rPr lang="tr-TR" sz="2000" dirty="0" err="1"/>
              <a:t>ürək</a:t>
            </a:r>
            <a:r>
              <a:rPr lang="tr-TR" sz="2000" dirty="0"/>
              <a:t>-damar ölümünün </a:t>
            </a:r>
            <a:r>
              <a:rPr lang="tr-TR" sz="2000" dirty="0" err="1"/>
              <a:t>və</a:t>
            </a:r>
            <a:r>
              <a:rPr lang="tr-TR" sz="2000" dirty="0"/>
              <a:t> ÜÇY </a:t>
            </a:r>
            <a:r>
              <a:rPr lang="tr-TR" sz="2000" dirty="0" err="1"/>
              <a:t>ilə</a:t>
            </a:r>
            <a:r>
              <a:rPr lang="tr-TR" sz="2000" dirty="0"/>
              <a:t> </a:t>
            </a:r>
            <a:r>
              <a:rPr lang="tr-TR" sz="2000" dirty="0" err="1"/>
              <a:t>xəstəxanaya</a:t>
            </a:r>
            <a:r>
              <a:rPr lang="tr-TR" sz="2000" dirty="0"/>
              <a:t> yatışları </a:t>
            </a:r>
            <a:r>
              <a:rPr lang="tr-TR" sz="2000" dirty="0" err="1"/>
              <a:t>azaltdığı</a:t>
            </a:r>
            <a:r>
              <a:rPr lang="tr-TR" sz="2000" dirty="0"/>
              <a:t> görüldü.</a:t>
            </a:r>
          </a:p>
          <a:p>
            <a:pPr>
              <a:lnSpc>
                <a:spcPct val="120000"/>
              </a:lnSpc>
            </a:pPr>
            <a:r>
              <a:rPr lang="tr-TR" sz="2000" dirty="0" err="1"/>
              <a:t>Potensial</a:t>
            </a:r>
            <a:r>
              <a:rPr lang="tr-TR" sz="2000" dirty="0"/>
              <a:t> ÜÇ </a:t>
            </a:r>
            <a:r>
              <a:rPr lang="tr-TR" sz="2000" dirty="0" err="1"/>
              <a:t>terapiyası</a:t>
            </a:r>
            <a:r>
              <a:rPr lang="tr-TR" sz="2000" dirty="0"/>
              <a:t> olan SGLT2i  - 2-ci tip </a:t>
            </a:r>
            <a:r>
              <a:rPr lang="tr-TR" sz="2000" dirty="0" err="1"/>
              <a:t>diabetli</a:t>
            </a:r>
            <a:r>
              <a:rPr lang="tr-TR" sz="2000" dirty="0"/>
              <a:t> </a:t>
            </a:r>
            <a:r>
              <a:rPr lang="tr-TR" sz="2000" dirty="0" err="1"/>
              <a:t>xəstələri</a:t>
            </a:r>
            <a:r>
              <a:rPr lang="tr-TR" sz="2000" dirty="0"/>
              <a:t> </a:t>
            </a:r>
            <a:r>
              <a:rPr lang="tr-TR" sz="2000" dirty="0" err="1"/>
              <a:t>əhatə</a:t>
            </a:r>
            <a:r>
              <a:rPr lang="tr-TR" sz="2000" dirty="0"/>
              <a:t> </a:t>
            </a:r>
            <a:r>
              <a:rPr lang="tr-TR" sz="2000" dirty="0" err="1"/>
              <a:t>edən</a:t>
            </a:r>
            <a:r>
              <a:rPr lang="tr-TR" sz="2000" dirty="0"/>
              <a:t> EMPA-REG OUTCOME </a:t>
            </a:r>
            <a:r>
              <a:rPr lang="tr-TR" sz="2000" dirty="0" err="1"/>
              <a:t>tədqiqatının</a:t>
            </a:r>
            <a:r>
              <a:rPr lang="tr-TR" sz="2000" dirty="0"/>
              <a:t> ikincil </a:t>
            </a:r>
            <a:r>
              <a:rPr lang="tr-TR" sz="2000" dirty="0" err="1"/>
              <a:t>təhlilində</a:t>
            </a:r>
            <a:r>
              <a:rPr lang="tr-TR" sz="2000" dirty="0"/>
              <a:t> </a:t>
            </a:r>
            <a:r>
              <a:rPr lang="tr-TR" sz="2000" dirty="0" err="1"/>
              <a:t>empaqliflozin</a:t>
            </a:r>
            <a:r>
              <a:rPr lang="tr-TR" sz="2000" dirty="0"/>
              <a:t> AF olan </a:t>
            </a:r>
            <a:r>
              <a:rPr lang="tr-TR" sz="2000" dirty="0" err="1"/>
              <a:t>və</a:t>
            </a:r>
            <a:r>
              <a:rPr lang="tr-TR" sz="2000" dirty="0"/>
              <a:t> olmayan </a:t>
            </a:r>
            <a:r>
              <a:rPr lang="tr-TR" sz="2000" dirty="0" err="1"/>
              <a:t>xəstələrdə</a:t>
            </a:r>
            <a:r>
              <a:rPr lang="tr-TR" sz="2000" dirty="0"/>
              <a:t> </a:t>
            </a:r>
            <a:r>
              <a:rPr lang="tr-TR" sz="2000" dirty="0" err="1"/>
              <a:t>ürək</a:t>
            </a:r>
            <a:r>
              <a:rPr lang="tr-TR" sz="2000" dirty="0"/>
              <a:t>-damar </a:t>
            </a:r>
            <a:r>
              <a:rPr lang="tr-TR" sz="2000" dirty="0" err="1"/>
              <a:t>ölümləri</a:t>
            </a:r>
            <a:r>
              <a:rPr lang="tr-TR" sz="2000" dirty="0"/>
              <a:t>, ÜÇY </a:t>
            </a:r>
            <a:r>
              <a:rPr lang="tr-TR" sz="2000" dirty="0" err="1"/>
              <a:t>xəstəxanaya</a:t>
            </a:r>
            <a:r>
              <a:rPr lang="tr-TR" sz="2000" dirty="0"/>
              <a:t> yatışları </a:t>
            </a:r>
            <a:r>
              <a:rPr lang="tr-TR" sz="2000" dirty="0" err="1"/>
              <a:t>azaltdığı</a:t>
            </a:r>
            <a:r>
              <a:rPr lang="tr-TR" sz="2000" dirty="0"/>
              <a:t> </a:t>
            </a:r>
            <a:r>
              <a:rPr lang="tr-TR" sz="2000" dirty="0" err="1"/>
              <a:t>göstərildi</a:t>
            </a:r>
            <a:r>
              <a:rPr lang="tr-TR" sz="2000" dirty="0"/>
              <a:t>.</a:t>
            </a:r>
            <a:endParaRPr lang="tr-AZ" sz="2000" dirty="0"/>
          </a:p>
        </p:txBody>
      </p:sp>
    </p:spTree>
    <p:extLst>
      <p:ext uri="{BB962C8B-B14F-4D97-AF65-F5344CB8AC3E}">
        <p14:creationId xmlns:p14="http://schemas.microsoft.com/office/powerpoint/2010/main" val="3748271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A86760-7F17-8D4D-8F4A-ED4CC9B3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5784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 olan ÜÇ xəstələrində mortalite daha yüksək olub, AF bütün səbəblərə bağlı ölümlə əlaqəlidir ..</a:t>
            </a:r>
            <a:endParaRPr lang="tr-AZ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A8B29DAC-779E-BF49-8057-B9DD05423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141537"/>
            <a:ext cx="1109472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 dirty="0" err="1"/>
              <a:t>Antiaritmik</a:t>
            </a:r>
            <a:r>
              <a:rPr lang="tr-TR" dirty="0"/>
              <a:t> </a:t>
            </a:r>
            <a:r>
              <a:rPr lang="tr-TR" dirty="0" err="1"/>
              <a:t>dərman</a:t>
            </a:r>
            <a:r>
              <a:rPr lang="tr-TR" dirty="0"/>
              <a:t> </a:t>
            </a:r>
            <a:r>
              <a:rPr lang="tr-TR" dirty="0" err="1"/>
              <a:t>terapiyasına</a:t>
            </a:r>
            <a:r>
              <a:rPr lang="tr-TR" dirty="0"/>
              <a:t> </a:t>
            </a:r>
            <a:r>
              <a:rPr lang="tr-TR" dirty="0" err="1"/>
              <a:t>gəldikdə</a:t>
            </a:r>
            <a:r>
              <a:rPr lang="tr-TR" dirty="0"/>
              <a:t>, </a:t>
            </a:r>
            <a:r>
              <a:rPr lang="tr-TR" dirty="0" err="1"/>
              <a:t>HFrEF</a:t>
            </a:r>
            <a:r>
              <a:rPr lang="tr-TR" dirty="0"/>
              <a:t> olan </a:t>
            </a:r>
            <a:r>
              <a:rPr lang="tr-TR" dirty="0" err="1"/>
              <a:t>xəstələrdə</a:t>
            </a:r>
            <a:r>
              <a:rPr lang="tr-TR" dirty="0"/>
              <a:t> yalnız 2 </a:t>
            </a:r>
            <a:r>
              <a:rPr lang="tr-TR" dirty="0" err="1"/>
              <a:t>dərman</a:t>
            </a:r>
            <a:r>
              <a:rPr lang="tr-TR" dirty="0"/>
              <a:t> </a:t>
            </a:r>
            <a:r>
              <a:rPr lang="tr-TR" dirty="0" err="1"/>
              <a:t>dəyərləndirilmiş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</a:t>
            </a:r>
            <a:r>
              <a:rPr lang="tr-TR" dirty="0" err="1"/>
              <a:t>tövsiyə</a:t>
            </a:r>
            <a:r>
              <a:rPr lang="tr-TR" dirty="0"/>
              <a:t> </a:t>
            </a:r>
            <a:r>
              <a:rPr lang="tr-TR" dirty="0" err="1"/>
              <a:t>edilmişdir</a:t>
            </a:r>
            <a:r>
              <a:rPr lang="tr-TR" dirty="0"/>
              <a:t>: </a:t>
            </a:r>
            <a:r>
              <a:rPr lang="tr-TR" dirty="0" err="1"/>
              <a:t>amiodaron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</a:t>
            </a:r>
            <a:r>
              <a:rPr lang="tr-TR" dirty="0" err="1"/>
              <a:t>dofetilid</a:t>
            </a:r>
            <a:r>
              <a:rPr lang="tr-TR" dirty="0"/>
              <a:t>.</a:t>
            </a:r>
          </a:p>
          <a:p>
            <a:pPr>
              <a:lnSpc>
                <a:spcPct val="100000"/>
              </a:lnSpc>
            </a:pPr>
            <a:r>
              <a:rPr lang="tr-TR" dirty="0" err="1"/>
              <a:t>Xüsusilə</a:t>
            </a:r>
            <a:r>
              <a:rPr lang="tr-TR" dirty="0"/>
              <a:t>, IC </a:t>
            </a:r>
            <a:r>
              <a:rPr lang="tr-TR" dirty="0" err="1"/>
              <a:t>sinif</a:t>
            </a:r>
            <a:r>
              <a:rPr lang="tr-TR" dirty="0"/>
              <a:t> </a:t>
            </a:r>
            <a:r>
              <a:rPr lang="tr-TR" dirty="0" err="1"/>
              <a:t>antiaritmik</a:t>
            </a:r>
            <a:r>
              <a:rPr lang="tr-TR" dirty="0"/>
              <a:t> </a:t>
            </a:r>
            <a:r>
              <a:rPr lang="tr-TR" dirty="0" err="1"/>
              <a:t>dərmanlardan</a:t>
            </a:r>
            <a:r>
              <a:rPr lang="tr-TR" dirty="0"/>
              <a:t> (</a:t>
            </a:r>
            <a:r>
              <a:rPr lang="tr-TR" dirty="0" err="1"/>
              <a:t>HFrEF</a:t>
            </a:r>
            <a:r>
              <a:rPr lang="tr-TR" dirty="0"/>
              <a:t> olanlar) </a:t>
            </a:r>
            <a:r>
              <a:rPr lang="tr-TR" dirty="0" err="1"/>
              <a:t>və</a:t>
            </a:r>
            <a:r>
              <a:rPr lang="tr-TR" dirty="0"/>
              <a:t> </a:t>
            </a:r>
            <a:r>
              <a:rPr lang="tr-TR" dirty="0" err="1"/>
              <a:t>dronedarondan</a:t>
            </a:r>
            <a:r>
              <a:rPr lang="tr-TR" dirty="0"/>
              <a:t> (</a:t>
            </a:r>
            <a:r>
              <a:rPr lang="tr-TR" dirty="0" err="1"/>
              <a:t>dekompense</a:t>
            </a:r>
            <a:r>
              <a:rPr lang="tr-TR" dirty="0"/>
              <a:t> ÜÇ </a:t>
            </a:r>
            <a:r>
              <a:rPr lang="tr-TR" dirty="0" err="1"/>
              <a:t>və</a:t>
            </a:r>
            <a:r>
              <a:rPr lang="tr-TR" dirty="0"/>
              <a:t> ya </a:t>
            </a:r>
            <a:r>
              <a:rPr lang="tr-TR" dirty="0" err="1"/>
              <a:t>permanent</a:t>
            </a:r>
            <a:r>
              <a:rPr lang="tr-TR" dirty="0"/>
              <a:t> AF olan </a:t>
            </a:r>
            <a:r>
              <a:rPr lang="tr-TR" dirty="0" err="1"/>
              <a:t>xəstələr</a:t>
            </a:r>
            <a:r>
              <a:rPr lang="tr-TR" dirty="0"/>
              <a:t> üçün) </a:t>
            </a:r>
            <a:r>
              <a:rPr lang="tr-TR" dirty="0" err="1"/>
              <a:t>negativ</a:t>
            </a:r>
            <a:r>
              <a:rPr lang="tr-TR" dirty="0"/>
              <a:t> </a:t>
            </a:r>
            <a:r>
              <a:rPr lang="tr-TR" dirty="0" err="1"/>
              <a:t>təsirlərinə</a:t>
            </a:r>
            <a:r>
              <a:rPr lang="tr-TR" dirty="0"/>
              <a:t> </a:t>
            </a:r>
            <a:r>
              <a:rPr lang="tr-TR" dirty="0" err="1"/>
              <a:t>görə</a:t>
            </a:r>
            <a:r>
              <a:rPr lang="tr-TR" dirty="0"/>
              <a:t> </a:t>
            </a:r>
            <a:r>
              <a:rPr lang="tr-TR" dirty="0" err="1"/>
              <a:t>qaçınılmalıdır</a:t>
            </a:r>
            <a:r>
              <a:rPr lang="tr-TR" dirty="0"/>
              <a:t>.</a:t>
            </a:r>
          </a:p>
          <a:p>
            <a:pPr>
              <a:lnSpc>
                <a:spcPct val="100000"/>
              </a:lnSpc>
            </a:pPr>
            <a:r>
              <a:rPr lang="tr-TR" dirty="0"/>
              <a:t>Bununla </a:t>
            </a:r>
            <a:r>
              <a:rPr lang="tr-TR" dirty="0" err="1"/>
              <a:t>belə</a:t>
            </a:r>
            <a:r>
              <a:rPr lang="tr-TR" dirty="0"/>
              <a:t>, </a:t>
            </a:r>
            <a:r>
              <a:rPr lang="tr-TR" dirty="0" err="1"/>
              <a:t>amiodaron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</a:t>
            </a:r>
            <a:r>
              <a:rPr lang="tr-TR" dirty="0" err="1"/>
              <a:t>dofetilid</a:t>
            </a:r>
            <a:r>
              <a:rPr lang="tr-TR" dirty="0"/>
              <a:t> </a:t>
            </a:r>
            <a:r>
              <a:rPr lang="tr-TR" dirty="0" err="1"/>
              <a:t>də</a:t>
            </a:r>
            <a:r>
              <a:rPr lang="tr-TR" dirty="0"/>
              <a:t> ÜÇ </a:t>
            </a:r>
            <a:r>
              <a:rPr lang="tr-TR" dirty="0" err="1"/>
              <a:t>populyasiyasında</a:t>
            </a:r>
            <a:r>
              <a:rPr lang="tr-TR" dirty="0"/>
              <a:t> </a:t>
            </a:r>
            <a:r>
              <a:rPr lang="tr-TR" dirty="0" err="1"/>
              <a:t>negative</a:t>
            </a:r>
            <a:r>
              <a:rPr lang="tr-TR" dirty="0"/>
              <a:t> </a:t>
            </a:r>
            <a:r>
              <a:rPr lang="tr-TR" dirty="0" err="1"/>
              <a:t>nəticələrlə</a:t>
            </a:r>
            <a:r>
              <a:rPr lang="tr-TR" dirty="0"/>
              <a:t> </a:t>
            </a:r>
            <a:r>
              <a:rPr lang="tr-TR" dirty="0" err="1"/>
              <a:t>əlaqələndirilmişdir</a:t>
            </a:r>
            <a:r>
              <a:rPr lang="tr-TR" dirty="0"/>
              <a:t>.</a:t>
            </a:r>
            <a:br>
              <a:rPr lang="tr-AZ" dirty="0"/>
            </a:br>
            <a:endParaRPr lang="tr-AZ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A8DBB9D-9E66-7547-ABB2-975C4C24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770" y="5657850"/>
            <a:ext cx="3314700" cy="571500"/>
          </a:xfrm>
          <a:prstGeom prst="rect">
            <a:avLst/>
          </a:prstGeom>
          <a:effectLst>
            <a:reflection blurRad="24200" stA="86855" endPos="37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522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6BE499E-73F4-3449-A01F-E0F83106C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284480"/>
            <a:ext cx="9872538" cy="6116320"/>
          </a:xfrm>
          <a:prstGeom prst="rect">
            <a:avLst/>
          </a:prstGeom>
          <a:effectLst>
            <a:reflection blurRad="163354" stA="84000" endPos="23000" dist="50800" dir="5400000" sy="-100000" algn="bl" rotWithShape="0"/>
            <a:softEdge rad="47562"/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F02DD1A-BA16-E44A-BCB3-98BB025AB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698" y="6002020"/>
            <a:ext cx="3314700" cy="571500"/>
          </a:xfrm>
          <a:prstGeom prst="rect">
            <a:avLst/>
          </a:prstGeom>
          <a:effectLst>
            <a:reflection blurRad="24200" stA="86855" endPos="37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4133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A728D7-EC2F-1C40-9B32-A3A7A707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olaraq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15F046-5128-274B-AAFC-DF156EB9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7560" cy="4351338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C00000"/>
              </a:buClr>
              <a:buFont typeface="Zapf Dingbats"/>
              <a:buChar char="➠"/>
            </a:pPr>
            <a:r>
              <a:rPr lang="tr-TR" sz="2000" dirty="0"/>
              <a:t> AF </a:t>
            </a:r>
            <a:r>
              <a:rPr lang="tr-TR" sz="2000" dirty="0" err="1"/>
              <a:t>HFrEF-nin</a:t>
            </a:r>
            <a:r>
              <a:rPr lang="tr-TR" sz="2000" dirty="0"/>
              <a:t> </a:t>
            </a:r>
            <a:r>
              <a:rPr lang="tr-TR" sz="2000" dirty="0" err="1"/>
              <a:t>səbəbi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nəticəsi</a:t>
            </a:r>
            <a:r>
              <a:rPr lang="tr-TR" sz="2000" dirty="0"/>
              <a:t> ola </a:t>
            </a:r>
            <a:r>
              <a:rPr lang="tr-TR" sz="2000" dirty="0" err="1"/>
              <a:t>bilər</a:t>
            </a:r>
            <a:r>
              <a:rPr lang="tr-TR" sz="2000" dirty="0"/>
              <a:t>. HF olan </a:t>
            </a:r>
            <a:r>
              <a:rPr lang="tr-TR" sz="2000" dirty="0" err="1"/>
              <a:t>xəstələrdə</a:t>
            </a:r>
            <a:r>
              <a:rPr lang="tr-TR" sz="2000" dirty="0"/>
              <a:t> AF daha pis </a:t>
            </a:r>
            <a:r>
              <a:rPr lang="tr-TR" sz="2000" dirty="0" err="1"/>
              <a:t>proqnozla</a:t>
            </a:r>
            <a:r>
              <a:rPr lang="tr-TR" sz="2000" dirty="0"/>
              <a:t> </a:t>
            </a:r>
            <a:r>
              <a:rPr lang="tr-TR" sz="2000" dirty="0" err="1"/>
              <a:t>əlaqələndirilir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hər</a:t>
            </a:r>
            <a:r>
              <a:rPr lang="tr-TR" sz="2000" dirty="0"/>
              <a:t> iki </a:t>
            </a:r>
            <a:r>
              <a:rPr lang="tr-TR" sz="2000" dirty="0" err="1"/>
              <a:t>vəziyyətin</a:t>
            </a:r>
            <a:r>
              <a:rPr lang="tr-TR" sz="2000" dirty="0"/>
              <a:t> </a:t>
            </a:r>
            <a:r>
              <a:rPr lang="tr-TR" sz="2000" dirty="0" err="1"/>
              <a:t>aqressiv</a:t>
            </a:r>
            <a:r>
              <a:rPr lang="tr-TR" sz="2000" dirty="0"/>
              <a:t> </a:t>
            </a:r>
            <a:r>
              <a:rPr lang="tr-TR" sz="2000" dirty="0" err="1"/>
              <a:t>idarə</a:t>
            </a:r>
            <a:r>
              <a:rPr lang="tr-TR" sz="2000" dirty="0"/>
              <a:t> olunması </a:t>
            </a:r>
            <a:r>
              <a:rPr lang="tr-TR" sz="2000" dirty="0" err="1"/>
              <a:t>ehtiyacını</a:t>
            </a:r>
            <a:r>
              <a:rPr lang="tr-TR" sz="2000" dirty="0"/>
              <a:t> </a:t>
            </a:r>
            <a:r>
              <a:rPr lang="tr-TR" sz="2000" dirty="0" err="1"/>
              <a:t>dəstəkləyir</a:t>
            </a:r>
            <a:r>
              <a:rPr lang="tr-TR" sz="2000" dirty="0"/>
              <a:t>.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Zapf Dingbats"/>
              <a:buChar char="➠"/>
            </a:pPr>
            <a:r>
              <a:rPr lang="tr-TR" sz="2000" dirty="0"/>
              <a:t> AF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HFrEF</a:t>
            </a:r>
            <a:r>
              <a:rPr lang="tr-TR" sz="2000" dirty="0"/>
              <a:t> olan </a:t>
            </a:r>
            <a:r>
              <a:rPr lang="tr-TR" sz="2000" dirty="0" err="1"/>
              <a:t>xəstələrdə</a:t>
            </a:r>
            <a:r>
              <a:rPr lang="tr-TR" sz="2000" dirty="0"/>
              <a:t>, AF üçün </a:t>
            </a:r>
            <a:r>
              <a:rPr lang="tr-TR" sz="2000" dirty="0" err="1"/>
              <a:t>hədəflənmiş</a:t>
            </a:r>
            <a:r>
              <a:rPr lang="tr-TR" sz="2000" dirty="0"/>
              <a:t> </a:t>
            </a:r>
            <a:r>
              <a:rPr lang="tr-TR" sz="2000" dirty="0" err="1"/>
              <a:t>terapiyaya</a:t>
            </a:r>
            <a:r>
              <a:rPr lang="tr-TR" sz="2000" dirty="0"/>
              <a:t> </a:t>
            </a:r>
            <a:r>
              <a:rPr lang="tr-TR" sz="2000" dirty="0" err="1"/>
              <a:t>əlavə</a:t>
            </a:r>
            <a:r>
              <a:rPr lang="tr-TR" sz="2000" dirty="0"/>
              <a:t> </a:t>
            </a:r>
            <a:r>
              <a:rPr lang="tr-TR" sz="2000" dirty="0" err="1"/>
              <a:t>olaraq</a:t>
            </a:r>
            <a:r>
              <a:rPr lang="tr-TR" sz="2000" dirty="0"/>
              <a:t>, </a:t>
            </a:r>
            <a:r>
              <a:rPr lang="tr-TR" sz="2000" dirty="0" err="1"/>
              <a:t>hərtərəfli</a:t>
            </a:r>
            <a:r>
              <a:rPr lang="tr-TR" sz="2000" dirty="0"/>
              <a:t> </a:t>
            </a:r>
            <a:r>
              <a:rPr lang="tr-TR" sz="2000" dirty="0" err="1"/>
              <a:t>müalicə</a:t>
            </a:r>
            <a:r>
              <a:rPr lang="tr-TR" sz="2000" dirty="0"/>
              <a:t> </a:t>
            </a:r>
            <a:r>
              <a:rPr lang="tr-TR" sz="2000" dirty="0" err="1"/>
              <a:t>strategiyasına</a:t>
            </a:r>
            <a:r>
              <a:rPr lang="tr-TR" sz="2000" dirty="0"/>
              <a:t> </a:t>
            </a:r>
            <a:r>
              <a:rPr lang="tr-TR" sz="2000" dirty="0" err="1"/>
              <a:t>əsaslanan</a:t>
            </a:r>
            <a:r>
              <a:rPr lang="tr-TR" sz="2000" dirty="0"/>
              <a:t> ÜÇ </a:t>
            </a:r>
            <a:r>
              <a:rPr lang="tr-TR" sz="2000" dirty="0" err="1"/>
              <a:t>terapiyası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həyat</a:t>
            </a:r>
            <a:r>
              <a:rPr lang="tr-TR" sz="2000" dirty="0"/>
              <a:t> </a:t>
            </a:r>
            <a:r>
              <a:rPr lang="tr-TR" sz="2000" dirty="0" err="1"/>
              <a:t>tərzi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aqressiv</a:t>
            </a:r>
            <a:r>
              <a:rPr lang="tr-TR" sz="2000" dirty="0"/>
              <a:t> risk </a:t>
            </a:r>
            <a:r>
              <a:rPr lang="tr-TR" sz="2000" dirty="0" err="1"/>
              <a:t>faktorunun</a:t>
            </a:r>
            <a:r>
              <a:rPr lang="tr-TR" sz="2000" dirty="0"/>
              <a:t> </a:t>
            </a:r>
            <a:r>
              <a:rPr lang="tr-TR" sz="2000" dirty="0" err="1"/>
              <a:t>idarə</a:t>
            </a:r>
            <a:r>
              <a:rPr lang="tr-TR" sz="2000" dirty="0"/>
              <a:t> </a:t>
            </a:r>
            <a:r>
              <a:rPr lang="tr-TR" sz="2000" dirty="0" err="1"/>
              <a:t>edilməsi</a:t>
            </a:r>
            <a:r>
              <a:rPr lang="tr-TR" sz="2000" dirty="0"/>
              <a:t> </a:t>
            </a:r>
            <a:r>
              <a:rPr lang="tr-TR" sz="2000" dirty="0" err="1"/>
              <a:t>daxil</a:t>
            </a:r>
            <a:r>
              <a:rPr lang="tr-TR" sz="2000" dirty="0"/>
              <a:t> </a:t>
            </a:r>
            <a:r>
              <a:rPr lang="tr-TR" sz="2000" dirty="0" err="1"/>
              <a:t>edilməlidir</a:t>
            </a:r>
            <a:r>
              <a:rPr lang="tr-TR" sz="2400" dirty="0"/>
              <a:t>. </a:t>
            </a:r>
          </a:p>
          <a:p>
            <a:endParaRPr lang="tr-AZ" dirty="0"/>
          </a:p>
        </p:txBody>
      </p:sp>
    </p:spTree>
    <p:extLst>
      <p:ext uri="{BB962C8B-B14F-4D97-AF65-F5344CB8AC3E}">
        <p14:creationId xmlns:p14="http://schemas.microsoft.com/office/powerpoint/2010/main" val="121509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E35F42A-22FA-0049-9A26-421CAFBEA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3" y="248293"/>
            <a:ext cx="7730837" cy="6162261"/>
          </a:xfrm>
          <a:prstGeom prst="rect">
            <a:avLst/>
          </a:prstGeom>
          <a:effectLst>
            <a:reflection stA="93040" endPos="24929" dist="50800" dir="5400000" sy="-100000" algn="bl" rotWithShape="0"/>
          </a:effec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AC72F28-4F44-7A4F-BA7D-A537EB382A9C}"/>
              </a:ext>
            </a:extLst>
          </p:cNvPr>
          <p:cNvSpPr txBox="1"/>
          <p:nvPr/>
        </p:nvSpPr>
        <p:spPr>
          <a:xfrm>
            <a:off x="6598920" y="2984681"/>
            <a:ext cx="544068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Atrial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fibrilasiya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(AF)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istilik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şoku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zülalının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heat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shock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protein -HSP)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vasitəçiliyi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istilik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şok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reaksiyasının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heat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shock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reaction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-HSR)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downregulasiyasına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HSP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ekspressiyasının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azalması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fəaliyyətinin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itirilməsi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zülal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keyfiyyətinə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nəzarətin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itirilməsinə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səbəb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olur. HSR-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artıran (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məsələn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geranilgeranilaseton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(GGA)),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endoplazmik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retikulum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stressinin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qarşısını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alan (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məsələn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4-fenilbutirat (4PBA)), HDAC6 (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məsələn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tubastatin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tubasin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ya PARP1-i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inhibə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edən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farmakoloji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müalicələr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məsələn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olaparib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fəaliyyəti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ya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əlavə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NAD+ (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məsələn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nikotinamid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eksperimental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model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sistemlərində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proteostaz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disfunksiyası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AF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irəliləməsindən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qoruyur</a:t>
            </a:r>
            <a:r>
              <a:rPr lang="tr-TR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tr-AZ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74FB3B9-9DA4-FD4B-AE57-4CFA5ADF0BCC}"/>
              </a:ext>
            </a:extLst>
          </p:cNvPr>
          <p:cNvSpPr txBox="1"/>
          <p:nvPr/>
        </p:nvSpPr>
        <p:spPr>
          <a:xfrm>
            <a:off x="3977640" y="602493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Brundel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, B.J. et al. 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Atrial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 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fibrillation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. 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Nat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 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Rev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 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Dis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 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Primers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 8, 21 (2022). 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https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://</a:t>
            </a:r>
            <a:r>
              <a:rPr lang="tr-TR" sz="160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doi.org</a:t>
            </a:r>
            <a:r>
              <a:rPr lang="tr-TR" sz="160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/10.1038/s41572-022-00347-9</a:t>
            </a:r>
            <a:endParaRPr lang="tr-AZ" sz="1600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49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CBACD33-13A9-5947-8C9A-AC89D5CC0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694571"/>
            <a:ext cx="8175078" cy="5721469"/>
          </a:xfrm>
          <a:prstGeom prst="rect">
            <a:avLst/>
          </a:prstGeom>
          <a:ln w="28575">
            <a:solidFill>
              <a:srgbClr val="B959A8"/>
            </a:solidFill>
          </a:ln>
          <a:effectLst>
            <a:reflection blurRad="182004" stA="93812" endPos="19135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036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E0CAC8E-A3AB-E847-81B4-2E4599AAC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23334"/>
            <a:ext cx="7924800" cy="5892800"/>
          </a:xfrm>
          <a:prstGeom prst="rect">
            <a:avLst/>
          </a:prstGeom>
          <a:effectLst>
            <a:reflection stA="94000" endPos="36000" dist="50800" dir="5400000" sy="-100000" algn="bl" rotWithShape="0"/>
            <a:softEdge rad="119760"/>
          </a:effec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449A7529-6D23-3A44-8568-C9FB4E30D3D6}"/>
              </a:ext>
            </a:extLst>
          </p:cNvPr>
          <p:cNvSpPr txBox="1"/>
          <p:nvPr/>
        </p:nvSpPr>
        <p:spPr>
          <a:xfrm>
            <a:off x="7010400" y="6216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https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://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doi.org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apple-system"/>
              </a:rPr>
              <a:t>/10.1007/s10741-020-09978-0</a:t>
            </a:r>
            <a:endParaRPr lang="tr-AZ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760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731C10-BCDE-5B40-BA8E-E992E28F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919"/>
            <a:ext cx="10515600" cy="1325563"/>
          </a:xfrm>
        </p:spPr>
        <p:txBody>
          <a:bodyPr/>
          <a:lstStyle/>
          <a:p>
            <a:pPr algn="ctr"/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ÜÇ – A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F’</a:t>
            </a:r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 doğurur, AF-Ü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Ç’</a:t>
            </a:r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nı doğurur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8FDF0D1-073B-1A46-A873-25FA9949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66" y="1710816"/>
            <a:ext cx="5961925" cy="3775198"/>
          </a:xfrm>
          <a:prstGeom prst="rect">
            <a:avLst/>
          </a:prstGeom>
          <a:effectLst>
            <a:reflection stA="89000" endPos="4061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236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21668CC-E2D3-F64A-A461-7ADBD8B3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2" y="178287"/>
            <a:ext cx="7728858" cy="5556546"/>
          </a:xfrm>
          <a:prstGeom prst="rect">
            <a:avLst/>
          </a:prstGeom>
          <a:effectLst>
            <a:reflection stA="95000" endPos="28973" dist="50800" dir="5400000" sy="-100000" algn="bl" rotWithShape="0"/>
            <a:softEdge rad="105636"/>
          </a:effectLst>
        </p:spPr>
      </p:pic>
    </p:spTree>
    <p:extLst>
      <p:ext uri="{BB962C8B-B14F-4D97-AF65-F5344CB8AC3E}">
        <p14:creationId xmlns:p14="http://schemas.microsoft.com/office/powerpoint/2010/main" val="1683222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C0179CC-C0D7-1844-81FE-AE44E2A5A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1072832"/>
            <a:ext cx="11482346" cy="471233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 typeface="Arial Unicode MS" panose="020B0604020202020204" pitchFamily="34" charset="-128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HFrEF</a:t>
            </a:r>
            <a:r>
              <a:rPr lang="tr-TR" sz="2400" dirty="0"/>
              <a:t> + SR (EF &lt; 40%) </a:t>
            </a:r>
            <a:r>
              <a:rPr lang="tr-TR" sz="2400" dirty="0" err="1"/>
              <a:t>ilə</a:t>
            </a:r>
            <a:r>
              <a:rPr lang="tr-TR" sz="2400" dirty="0"/>
              <a:t> </a:t>
            </a:r>
            <a:r>
              <a:rPr lang="tr-TR" sz="2400" dirty="0" err="1"/>
              <a:t>müqayisədə</a:t>
            </a:r>
            <a:r>
              <a:rPr lang="tr-TR" sz="2400" dirty="0"/>
              <a:t>, </a:t>
            </a:r>
            <a:r>
              <a:rPr lang="tr-TR" sz="2400" dirty="0" err="1"/>
              <a:t>xəstəxanaya</a:t>
            </a:r>
            <a:r>
              <a:rPr lang="tr-TR" sz="2400" dirty="0"/>
              <a:t> yatışlar -   AF + 	</a:t>
            </a:r>
            <a:r>
              <a:rPr lang="tr-TR" sz="2400" dirty="0" err="1"/>
              <a:t>HFpEF</a:t>
            </a:r>
            <a:r>
              <a:rPr lang="tr-TR" sz="2400" dirty="0"/>
              <a:t>, </a:t>
            </a:r>
            <a:r>
              <a:rPr lang="tr-TR" sz="2400" dirty="0" err="1"/>
              <a:t>HFmrEF</a:t>
            </a:r>
            <a:r>
              <a:rPr lang="tr-TR" sz="2400" dirty="0"/>
              <a:t> (40% </a:t>
            </a:r>
            <a:r>
              <a:rPr lang="tr-TR" sz="2400" dirty="0" err="1"/>
              <a:t>və</a:t>
            </a:r>
            <a:r>
              <a:rPr lang="tr-TR" sz="2400" dirty="0"/>
              <a:t> ya daha </a:t>
            </a:r>
            <a:r>
              <a:rPr lang="tr-TR" sz="2400" dirty="0" err="1"/>
              <a:t>yüksək</a:t>
            </a:r>
            <a:r>
              <a:rPr lang="tr-TR" sz="2400" dirty="0"/>
              <a:t>) </a:t>
            </a:r>
            <a:r>
              <a:rPr lang="tr-TR" sz="2400" dirty="0" err="1"/>
              <a:t>xəstələrində</a:t>
            </a:r>
            <a:r>
              <a:rPr lang="tr-TR" sz="2400" dirty="0"/>
              <a:t> daha </a:t>
            </a:r>
            <a:r>
              <a:rPr lang="tr-TR" sz="2400" dirty="0" err="1"/>
              <a:t>yüksək</a:t>
            </a:r>
            <a:r>
              <a:rPr lang="tr-TR" sz="2400" dirty="0"/>
              <a:t> </a:t>
            </a:r>
            <a:r>
              <a:rPr lang="tr-TR" sz="2400" dirty="0" err="1"/>
              <a:t>tezliklə</a:t>
            </a:r>
            <a:r>
              <a:rPr lang="tr-TR" sz="2400" dirty="0"/>
              <a:t> rastlanır.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 Unicode MS" panose="020B0604020202020204" pitchFamily="34" charset="-128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Digər</a:t>
            </a:r>
            <a:r>
              <a:rPr lang="tr-TR" sz="2400" dirty="0"/>
              <a:t> </a:t>
            </a:r>
            <a:r>
              <a:rPr lang="tr-TR" sz="2400" dirty="0" err="1"/>
              <a:t>tərəfdən</a:t>
            </a:r>
            <a:r>
              <a:rPr lang="tr-TR" sz="2400" dirty="0"/>
              <a:t>, </a:t>
            </a:r>
            <a:r>
              <a:rPr lang="tr-TR" sz="2400" i="1" dirty="0" err="1"/>
              <a:t>paroksismal</a:t>
            </a:r>
            <a:r>
              <a:rPr lang="tr-TR" sz="2400" i="1" dirty="0"/>
              <a:t>, </a:t>
            </a:r>
            <a:r>
              <a:rPr lang="tr-TR" sz="2400" i="1" dirty="0" err="1"/>
              <a:t>persistent</a:t>
            </a:r>
            <a:r>
              <a:rPr lang="tr-TR" sz="2400" i="1" dirty="0"/>
              <a:t> </a:t>
            </a:r>
            <a:r>
              <a:rPr lang="tr-TR" sz="2400" i="1" dirty="0" err="1"/>
              <a:t>və</a:t>
            </a:r>
            <a:r>
              <a:rPr lang="tr-TR" sz="2400" i="1" dirty="0"/>
              <a:t> </a:t>
            </a:r>
            <a:r>
              <a:rPr lang="tr-TR" sz="2400" i="1" dirty="0" err="1"/>
              <a:t>permanent</a:t>
            </a:r>
            <a:r>
              <a:rPr lang="tr-TR" sz="2400" i="1" dirty="0"/>
              <a:t> AF olan </a:t>
            </a:r>
            <a:r>
              <a:rPr lang="tr-TR" sz="2400" i="1" dirty="0" err="1"/>
              <a:t>ambulator</a:t>
            </a:r>
            <a:r>
              <a:rPr lang="tr-TR" sz="2400" i="1" dirty="0"/>
              <a:t> </a:t>
            </a:r>
            <a:r>
              <a:rPr lang="tr-TR" sz="2400" i="1" dirty="0" err="1"/>
              <a:t>xəstələrin</a:t>
            </a:r>
            <a:r>
              <a:rPr lang="tr-TR" sz="2400" i="1" dirty="0"/>
              <a:t>                   33%, 44% </a:t>
            </a:r>
            <a:r>
              <a:rPr lang="tr-TR" sz="2400" i="1" dirty="0" err="1"/>
              <a:t>və</a:t>
            </a:r>
            <a:r>
              <a:rPr lang="tr-TR" sz="2400" i="1" dirty="0"/>
              <a:t> 56% -</a:t>
            </a:r>
            <a:r>
              <a:rPr lang="tr-TR" sz="2400" i="1" dirty="0" err="1"/>
              <a:t>də</a:t>
            </a:r>
            <a:r>
              <a:rPr lang="tr-TR" sz="2400" i="1" dirty="0"/>
              <a:t>, </a:t>
            </a:r>
            <a:r>
              <a:rPr lang="tr-TR" sz="2400" i="1" dirty="0" err="1"/>
              <a:t>həmçinin</a:t>
            </a:r>
            <a:r>
              <a:rPr lang="tr-TR" sz="2400" i="1" dirty="0"/>
              <a:t> yeni başlayan AF </a:t>
            </a:r>
            <a:r>
              <a:rPr lang="tr-TR" sz="2400" i="1" dirty="0" err="1"/>
              <a:t>xəstələrinin</a:t>
            </a:r>
            <a:r>
              <a:rPr lang="tr-TR" sz="2400" i="1" dirty="0"/>
              <a:t> </a:t>
            </a:r>
            <a:r>
              <a:rPr lang="tr-TR" sz="2400" i="1" dirty="0" err="1"/>
              <a:t>üçdə</a:t>
            </a:r>
            <a:r>
              <a:rPr lang="tr-TR" sz="2400" i="1" dirty="0"/>
              <a:t> </a:t>
            </a:r>
            <a:r>
              <a:rPr lang="tr-TR" sz="2400" i="1" dirty="0" err="1"/>
              <a:t>birindən</a:t>
            </a:r>
            <a:r>
              <a:rPr lang="tr-TR" sz="2400" i="1" dirty="0"/>
              <a:t> </a:t>
            </a:r>
            <a:r>
              <a:rPr lang="tr-TR" sz="2400" i="1" dirty="0" err="1"/>
              <a:t>çoxunda</a:t>
            </a:r>
            <a:r>
              <a:rPr lang="tr-TR" sz="2400" i="1" dirty="0"/>
              <a:t> (37%) ÜÇ rast </a:t>
            </a:r>
            <a:r>
              <a:rPr lang="tr-TR" sz="2400" i="1" dirty="0" err="1"/>
              <a:t>gəlinir</a:t>
            </a:r>
            <a:r>
              <a:rPr lang="tr-TR" sz="2400" i="1" dirty="0"/>
              <a:t>.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 Unicode MS" panose="020B0604020202020204" pitchFamily="34" charset="-128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Xəstəxanaya</a:t>
            </a:r>
            <a:r>
              <a:rPr lang="tr-TR" sz="2400" dirty="0"/>
              <a:t> </a:t>
            </a:r>
            <a:r>
              <a:rPr lang="tr-TR" sz="2400" dirty="0" err="1"/>
              <a:t>yerləşdirilən</a:t>
            </a:r>
            <a:r>
              <a:rPr lang="tr-TR" sz="2400" dirty="0"/>
              <a:t> AF </a:t>
            </a:r>
            <a:r>
              <a:rPr lang="tr-TR" sz="2400" dirty="0" err="1"/>
              <a:t>xəstələrinin</a:t>
            </a:r>
            <a:r>
              <a:rPr lang="tr-TR" sz="2400" dirty="0"/>
              <a:t> </a:t>
            </a:r>
            <a:r>
              <a:rPr lang="tr-TR" sz="2400" dirty="0" err="1"/>
              <a:t>isə</a:t>
            </a:r>
            <a:r>
              <a:rPr lang="tr-TR" sz="2400" dirty="0"/>
              <a:t> 50% rast </a:t>
            </a:r>
            <a:r>
              <a:rPr lang="tr-TR" sz="2400" dirty="0" err="1"/>
              <a:t>gəlinir</a:t>
            </a:r>
            <a:r>
              <a:rPr lang="tr-TR" sz="2400" dirty="0"/>
              <a:t>.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 Unicode MS" panose="020B0604020202020204" pitchFamily="34" charset="-128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HFpEF</a:t>
            </a:r>
            <a:r>
              <a:rPr lang="tr-TR" sz="2400" dirty="0"/>
              <a:t>-in tezliyi </a:t>
            </a:r>
            <a:r>
              <a:rPr lang="tr-TR" sz="2400" dirty="0" err="1"/>
              <a:t>də</a:t>
            </a:r>
            <a:r>
              <a:rPr lang="tr-TR" sz="2400" dirty="0"/>
              <a:t> AF olmayan </a:t>
            </a:r>
            <a:r>
              <a:rPr lang="tr-TR" sz="2400" dirty="0" err="1"/>
              <a:t>xəstələrlə</a:t>
            </a:r>
            <a:r>
              <a:rPr lang="tr-TR" sz="2400" dirty="0"/>
              <a:t> </a:t>
            </a:r>
            <a:r>
              <a:rPr lang="tr-TR" sz="2400" dirty="0" err="1"/>
              <a:t>müqayisədə</a:t>
            </a:r>
            <a:r>
              <a:rPr lang="tr-TR" sz="2400" dirty="0"/>
              <a:t>,  AF olan </a:t>
            </a:r>
            <a:r>
              <a:rPr lang="tr-TR" sz="2400" dirty="0" err="1"/>
              <a:t>xəstələrdə</a:t>
            </a:r>
            <a:r>
              <a:rPr lang="tr-TR" sz="2400" dirty="0"/>
              <a:t> 2 </a:t>
            </a:r>
            <a:r>
              <a:rPr lang="tr-TR" sz="2400" dirty="0" err="1"/>
              <a:t>dəfə</a:t>
            </a:r>
            <a:r>
              <a:rPr lang="tr-TR" sz="2400" dirty="0"/>
              <a:t> </a:t>
            </a:r>
            <a:r>
              <a:rPr lang="tr-TR" sz="2400" dirty="0" err="1"/>
              <a:t>çoxdur</a:t>
            </a:r>
            <a:r>
              <a:rPr lang="tr-TR" sz="2400" dirty="0"/>
              <a:t>.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 Unicode MS" panose="020B0604020202020204" pitchFamily="34" charset="-128"/>
              <a:buChar char="➠"/>
            </a:pPr>
            <a:r>
              <a:rPr lang="tr-TR" sz="2400" dirty="0"/>
              <a:t> </a:t>
            </a:r>
            <a:r>
              <a:rPr lang="tr-TR" sz="2400" dirty="0" err="1"/>
              <a:t>HFpEF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 ya </a:t>
            </a:r>
            <a:r>
              <a:rPr lang="tr-TR" sz="2400" dirty="0" err="1"/>
              <a:t>HFrEF-nin</a:t>
            </a:r>
            <a:r>
              <a:rPr lang="tr-TR" sz="2400" dirty="0"/>
              <a:t> olması AF </a:t>
            </a:r>
            <a:r>
              <a:rPr lang="tr-TR" sz="2400" dirty="0" err="1"/>
              <a:t>xəstələrində</a:t>
            </a:r>
            <a:r>
              <a:rPr lang="tr-TR" sz="2400" dirty="0"/>
              <a:t> ölüm riskini artırır, AF </a:t>
            </a:r>
            <a:r>
              <a:rPr lang="tr-TR" sz="2400" dirty="0" err="1"/>
              <a:t>isə</a:t>
            </a:r>
            <a:r>
              <a:rPr lang="tr-TR" sz="2400" dirty="0"/>
              <a:t> </a:t>
            </a:r>
            <a:r>
              <a:rPr lang="tr-TR" sz="2400" dirty="0" err="1"/>
              <a:t>HFrEF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 ya </a:t>
            </a:r>
            <a:r>
              <a:rPr lang="tr-TR" sz="2400" dirty="0" err="1"/>
              <a:t>HFpEF</a:t>
            </a:r>
            <a:r>
              <a:rPr lang="tr-TR" sz="2400" dirty="0"/>
              <a:t> olan </a:t>
            </a:r>
            <a:r>
              <a:rPr lang="tr-TR" sz="2400" dirty="0" err="1"/>
              <a:t>xəstələrdə</a:t>
            </a:r>
            <a:r>
              <a:rPr lang="tr-TR" sz="2400" dirty="0"/>
              <a:t> ölümü artırır.</a:t>
            </a:r>
            <a:endParaRPr lang="tr-AZ" sz="24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45193A5-25B3-F446-8AE2-6595A6C1E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770" y="5657850"/>
            <a:ext cx="3314700" cy="571500"/>
          </a:xfrm>
          <a:prstGeom prst="rect">
            <a:avLst/>
          </a:prstGeom>
          <a:effectLst>
            <a:reflection blurRad="24200" stA="86855" endPos="37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600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3505</TotalTime>
  <Words>1659</Words>
  <Application>Microsoft Macintosh PowerPoint</Application>
  <PresentationFormat>Geniş ekran</PresentationFormat>
  <Paragraphs>90</Paragraphs>
  <Slides>33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1" baseType="lpstr">
      <vt:lpstr>Arial Unicode MS</vt:lpstr>
      <vt:lpstr>-apple-system</vt:lpstr>
      <vt:lpstr>Arial</vt:lpstr>
      <vt:lpstr>Calibri</vt:lpstr>
      <vt:lpstr>Calibri Light</vt:lpstr>
      <vt:lpstr>Helvetica</vt:lpstr>
      <vt:lpstr>Zapf Dingbats</vt:lpstr>
      <vt:lpstr>Office Teması</vt:lpstr>
      <vt:lpstr>Qulaqcıq Fibrilyasiyası və Ürək Çatışmazlığı</vt:lpstr>
      <vt:lpstr>Qulaqcıq Fibrilyasiyası – atrial nizamsız  elektriksel aktivlikdir</vt:lpstr>
      <vt:lpstr>PowerPoint Sunusu</vt:lpstr>
      <vt:lpstr>PowerPoint Sunusu</vt:lpstr>
      <vt:lpstr>PowerPoint Sunusu</vt:lpstr>
      <vt:lpstr>PowerPoint Sunusu</vt:lpstr>
      <vt:lpstr>ÜÇ – AF’ni doğurur, AF-ÜÇ’nı doğurur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Hansı taxikardiya induced KMPdir ? Hansı KMP zəminində AF ?</vt:lpstr>
      <vt:lpstr>Hansı xəstələr müalicədə fayda görür 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AF olan ÜÇ xəstələrində mortalite daha yüksək olub, AF bütün səbəblərə bağlı ölümlə əlaqəlidir ..</vt:lpstr>
      <vt:lpstr>PowerPoint Sunusu</vt:lpstr>
      <vt:lpstr>son olaraq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Qulaqcıq Fibrilyasiyası və Ürək Çatışmazlığı</dc:title>
  <dc:creator>ayselislamli29@gmail.com</dc:creator>
  <cp:lastModifiedBy>ayselislamli29@gmail.com</cp:lastModifiedBy>
  <cp:revision>201</cp:revision>
  <dcterms:created xsi:type="dcterms:W3CDTF">2022-09-21T17:57:15Z</dcterms:created>
  <dcterms:modified xsi:type="dcterms:W3CDTF">2022-09-24T12:58:55Z</dcterms:modified>
</cp:coreProperties>
</file>