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4.jpeg" ContentType="image/jpeg"/>
  <Override PartName="/ppt/notesSlides/notesSlide2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5" name="Shape 155"/>
          <p:cNvSpPr/>
          <p:nvPr>
            <p:ph type="sldImg"/>
          </p:nvPr>
        </p:nvSpPr>
        <p:spPr>
          <a:xfrm>
            <a:off x="1143000" y="685800"/>
            <a:ext cx="4572000" cy="3429000"/>
          </a:xfrm>
          <a:prstGeom prst="rect">
            <a:avLst/>
          </a:prstGeom>
        </p:spPr>
        <p:txBody>
          <a:bodyPr/>
          <a:lstStyle/>
          <a:p>
            <a:pPr/>
          </a:p>
        </p:txBody>
      </p:sp>
      <p:sp>
        <p:nvSpPr>
          <p:cNvPr id="156" name="Shape 15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At the beginning of the management of patients with AF stays ANTICOAGULATION. Why? Because one of the most severe complication of AF is stroke, and AF associated strokes tend to be more disabling when compared to non AF related strokes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r>
              <a:t>LAAO currently recommended in AF patients with elevated stroke risk, and contraindications to long-term anticoagulation treatment (class IIb, level of evidence B) [1,2]. The guidelines  suggest that patients with a history of bleeding without reversible cause should be considered for LAAC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371"/>
          <p:cNvSpPr/>
          <p:nvPr>
            <p:ph type="sldImg"/>
          </p:nvPr>
        </p:nvSpPr>
        <p:spPr>
          <a:prstGeom prst="rect">
            <a:avLst/>
          </a:prstGeom>
        </p:spPr>
        <p:txBody>
          <a:bodyPr/>
          <a:lstStyle/>
          <a:p>
            <a:pPr/>
          </a:p>
        </p:txBody>
      </p:sp>
      <p:sp>
        <p:nvSpPr>
          <p:cNvPr id="372" name="Shape 372"/>
          <p:cNvSpPr/>
          <p:nvPr>
            <p:ph type="body" sz="quarter" idx="1"/>
          </p:nvPr>
        </p:nvSpPr>
        <p:spPr>
          <a:prstGeom prst="rect">
            <a:avLst/>
          </a:prstGeom>
        </p:spPr>
        <p:txBody>
          <a:bodyPr/>
          <a:lstStyle/>
          <a:p>
            <a:pPr/>
            <a:r>
              <a:t>Ok, what are these contraindications to long-term anticoagulation treatment?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Shape 401"/>
          <p:cNvSpPr/>
          <p:nvPr>
            <p:ph type="sldImg"/>
          </p:nvPr>
        </p:nvSpPr>
        <p:spPr>
          <a:prstGeom prst="rect">
            <a:avLst/>
          </a:prstGeom>
        </p:spPr>
        <p:txBody>
          <a:bodyPr/>
          <a:lstStyle/>
          <a:p>
            <a:pPr/>
          </a:p>
        </p:txBody>
      </p:sp>
      <p:sp>
        <p:nvSpPr>
          <p:cNvPr id="402" name="Shape 402"/>
          <p:cNvSpPr/>
          <p:nvPr>
            <p:ph type="body" sz="quarter" idx="1"/>
          </p:nvPr>
        </p:nvSpPr>
        <p:spPr>
          <a:prstGeom prst="rect">
            <a:avLst/>
          </a:prstGeom>
        </p:spPr>
        <p:txBody>
          <a:bodyPr/>
          <a:lstStyle/>
          <a:p>
            <a:pPr/>
            <a:r>
              <a:t>Unfortunately, there is only limited evidence regarding different indications for occluders and their effects on procedural and long-term outcomes in daily clinical practice for special subgroups of patients. That’s why next statements should be accepted as perspectives for using LAAO devices.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 name="Shape 440"/>
          <p:cNvSpPr/>
          <p:nvPr>
            <p:ph type="sldImg"/>
          </p:nvPr>
        </p:nvSpPr>
        <p:spPr>
          <a:prstGeom prst="rect">
            <a:avLst/>
          </a:prstGeom>
        </p:spPr>
        <p:txBody>
          <a:bodyPr/>
          <a:lstStyle/>
          <a:p>
            <a:pPr/>
          </a:p>
        </p:txBody>
      </p:sp>
      <p:sp>
        <p:nvSpPr>
          <p:cNvPr id="441" name="Shape 441"/>
          <p:cNvSpPr/>
          <p:nvPr>
            <p:ph type="body" sz="quarter" idx="1"/>
          </p:nvPr>
        </p:nvSpPr>
        <p:spPr>
          <a:prstGeom prst="rect">
            <a:avLst/>
          </a:prstGeom>
        </p:spPr>
        <p:txBody>
          <a:bodyPr/>
          <a:lstStyle/>
          <a:p>
            <a:pPr/>
            <a:r>
              <a:t>For bleeding risk assessment, the HAS-BLED score help us to identify patients potentially at high risk of bleeding.</a:t>
            </a:r>
          </a:p>
          <a:p>
            <a:pPr/>
          </a:p>
          <a:p>
            <a:pPr/>
            <a:r>
              <a:t>The management of anticoagulation in patients with CKD and ESRD is challenging, as these patients have simultaneous increased risk of bleeding as well as stroke.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Shape 455"/>
          <p:cNvSpPr/>
          <p:nvPr>
            <p:ph type="sldImg"/>
          </p:nvPr>
        </p:nvSpPr>
        <p:spPr>
          <a:prstGeom prst="rect">
            <a:avLst/>
          </a:prstGeom>
        </p:spPr>
        <p:txBody>
          <a:bodyPr/>
          <a:lstStyle/>
          <a:p>
            <a:pPr/>
          </a:p>
        </p:txBody>
      </p:sp>
      <p:sp>
        <p:nvSpPr>
          <p:cNvPr id="456" name="Shape 456"/>
          <p:cNvSpPr/>
          <p:nvPr>
            <p:ph type="body" sz="quarter" idx="1"/>
          </p:nvPr>
        </p:nvSpPr>
        <p:spPr>
          <a:prstGeom prst="rect">
            <a:avLst/>
          </a:prstGeom>
        </p:spPr>
        <p:txBody>
          <a:bodyPr/>
          <a:lstStyle/>
          <a:p>
            <a:pPr/>
            <a:r>
              <a:t>Most of the DOACs undergo some degree of renal clearance, thus making their pharmacokinetics unpredictable in patients with CKD and ESRD.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Data from Chronic Renal Insufficiency Cohort shows that,  20% had evidence of AF, a prevalence similar to that reported among patients with end-stage renal disease and 2 to 3 times of that reported in the general population.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Shape 527"/>
          <p:cNvSpPr/>
          <p:nvPr>
            <p:ph type="sldImg"/>
          </p:nvPr>
        </p:nvSpPr>
        <p:spPr>
          <a:prstGeom prst="rect">
            <a:avLst/>
          </a:prstGeom>
        </p:spPr>
        <p:txBody>
          <a:bodyPr/>
          <a:lstStyle/>
          <a:p>
            <a:pPr/>
          </a:p>
        </p:txBody>
      </p:sp>
      <p:sp>
        <p:nvSpPr>
          <p:cNvPr id="528" name="Shape 528"/>
          <p:cNvSpPr/>
          <p:nvPr>
            <p:ph type="body" sz="quarter" idx="1"/>
          </p:nvPr>
        </p:nvSpPr>
        <p:spPr>
          <a:prstGeom prst="rect">
            <a:avLst/>
          </a:prstGeom>
        </p:spPr>
        <p:txBody>
          <a:bodyPr/>
          <a:lstStyle/>
          <a:p>
            <a:pPr/>
            <a:r>
              <a:t>Warfarin is the most studied oral anticoagulant in these groups of patients. In a large Danish cohort of AF patients, risk of stroke and major bleeding were significantly associated with the level of renal function. Warfarin treatment was associated with higher risk of bleeding in all eGFR groups.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Shape 549"/>
          <p:cNvSpPr/>
          <p:nvPr>
            <p:ph type="sldImg"/>
          </p:nvPr>
        </p:nvSpPr>
        <p:spPr>
          <a:prstGeom prst="rect">
            <a:avLst/>
          </a:prstGeom>
        </p:spPr>
        <p:txBody>
          <a:bodyPr/>
          <a:lstStyle/>
          <a:p>
            <a:pPr/>
          </a:p>
        </p:txBody>
      </p:sp>
      <p:sp>
        <p:nvSpPr>
          <p:cNvPr id="550" name="Shape 550"/>
          <p:cNvSpPr/>
          <p:nvPr>
            <p:ph type="body" sz="quarter" idx="1"/>
          </p:nvPr>
        </p:nvSpPr>
        <p:spPr>
          <a:prstGeom prst="rect">
            <a:avLst/>
          </a:prstGeom>
        </p:spPr>
        <p:txBody>
          <a:bodyPr/>
          <a:lstStyle/>
          <a:p>
            <a:pPr/>
            <a:r>
              <a:t>In a study of more than 36,000 LAAO device implantations (approximately 13% was patients with CKD and ESRD), the authors demonstrated that CKD was independently associated with prolonged length of stay and acute kidney injury while ESRD was independently associated with inpatient mortality. </a:t>
            </a:r>
          </a:p>
          <a:p>
            <a:pPr/>
            <a:r>
              <a:t>The optimal stroke prevention strategy in patients with kidney disease is still controversial, and further large scale studies are needed before LAAO can be safely recommended in such patients.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Shape 571"/>
          <p:cNvSpPr/>
          <p:nvPr>
            <p:ph type="sldImg"/>
          </p:nvPr>
        </p:nvSpPr>
        <p:spPr>
          <a:prstGeom prst="rect">
            <a:avLst/>
          </a:prstGeom>
        </p:spPr>
        <p:txBody>
          <a:bodyPr/>
          <a:lstStyle/>
          <a:p>
            <a:pPr/>
          </a:p>
        </p:txBody>
      </p:sp>
      <p:sp>
        <p:nvSpPr>
          <p:cNvPr id="572" name="Shape 572"/>
          <p:cNvSpPr/>
          <p:nvPr>
            <p:ph type="body" sz="quarter" idx="1"/>
          </p:nvPr>
        </p:nvSpPr>
        <p:spPr>
          <a:prstGeom prst="rect">
            <a:avLst/>
          </a:prstGeom>
        </p:spPr>
        <p:txBody>
          <a:bodyPr/>
          <a:lstStyle/>
          <a:p>
            <a:pPr/>
            <a:r>
              <a:t>Another challenging patients subgroup are patients with history of stroke and bleeding.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Less than a half of patients with ICH survive 1 year and less than a third survive 5 years.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Soo, First of all, we should avoid stroke.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Shape 613"/>
          <p:cNvSpPr/>
          <p:nvPr>
            <p:ph type="sldImg"/>
          </p:nvPr>
        </p:nvSpPr>
        <p:spPr>
          <a:prstGeom prst="rect">
            <a:avLst/>
          </a:prstGeom>
        </p:spPr>
        <p:txBody>
          <a:bodyPr/>
          <a:lstStyle/>
          <a:p>
            <a:pPr/>
          </a:p>
        </p:txBody>
      </p:sp>
      <p:sp>
        <p:nvSpPr>
          <p:cNvPr id="614" name="Shape 614"/>
          <p:cNvSpPr/>
          <p:nvPr>
            <p:ph type="body" sz="quarter" idx="1"/>
          </p:nvPr>
        </p:nvSpPr>
        <p:spPr>
          <a:prstGeom prst="rect">
            <a:avLst/>
          </a:prstGeom>
        </p:spPr>
        <p:txBody>
          <a:bodyPr/>
          <a:lstStyle/>
          <a:p>
            <a:pPr/>
            <a:r>
              <a:t>ICH survivors with AF are at risk of ischaemic stroke, but also of recurrent bleeding. Systematic review and meta-analyzes shows that, risks of recurrent ICH and ischaemic stroke after ICH appear similar, provoking uncertainties about the use of antithrombotic drugs.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hape 627"/>
          <p:cNvSpPr/>
          <p:nvPr>
            <p:ph type="sldImg"/>
          </p:nvPr>
        </p:nvSpPr>
        <p:spPr>
          <a:prstGeom prst="rect">
            <a:avLst/>
          </a:prstGeom>
        </p:spPr>
        <p:txBody>
          <a:bodyPr/>
          <a:lstStyle/>
          <a:p>
            <a:pPr/>
          </a:p>
        </p:txBody>
      </p:sp>
      <p:sp>
        <p:nvSpPr>
          <p:cNvPr id="628" name="Shape 628"/>
          <p:cNvSpPr/>
          <p:nvPr>
            <p:ph type="body" sz="quarter" idx="1"/>
          </p:nvPr>
        </p:nvSpPr>
        <p:spPr>
          <a:prstGeom prst="rect">
            <a:avLst/>
          </a:prstGeom>
        </p:spPr>
        <p:txBody>
          <a:bodyPr/>
          <a:lstStyle/>
          <a:p>
            <a:pPr/>
            <a:r>
              <a:t>Another meta-analysis of seven observational studies showed that in those patients who doesn’t taking any antithrombotic treatment, the rates of ischemic stroke were higher than the rates of recurrent ICH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Patients under the triple antithrombotic therapy are also at high risk of bleeding.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Shape 665"/>
          <p:cNvSpPr/>
          <p:nvPr>
            <p:ph type="sldImg"/>
          </p:nvPr>
        </p:nvSpPr>
        <p:spPr>
          <a:prstGeom prst="rect">
            <a:avLst/>
          </a:prstGeom>
        </p:spPr>
        <p:txBody>
          <a:bodyPr/>
          <a:lstStyle/>
          <a:p>
            <a:pPr/>
          </a:p>
        </p:txBody>
      </p:sp>
      <p:sp>
        <p:nvSpPr>
          <p:cNvPr id="666" name="Shape 666"/>
          <p:cNvSpPr/>
          <p:nvPr>
            <p:ph type="body" sz="quarter" idx="1"/>
          </p:nvPr>
        </p:nvSpPr>
        <p:spPr>
          <a:prstGeom prst="rect">
            <a:avLst/>
          </a:prstGeom>
        </p:spPr>
        <p:txBody>
          <a:bodyPr/>
          <a:lstStyle/>
          <a:p>
            <a:pPr/>
            <a:r>
              <a:t>There are no high-quality RCT data to inform optimal timing of OAC (re)start after ICH. Haematoma expansion, common in acute ICH, is aggravated by anticoagulation, which should be reversed and avoided in acute ICH (&lt;24 - 48 h). A modelling analysis estimated that the overall risk of stroke and ICH was the lowest when OAC was (re)started 10 weeks after acute ICH, and a period of &gt;_4 weeks was suggested.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Shape 687"/>
          <p:cNvSpPr/>
          <p:nvPr>
            <p:ph type="sldImg"/>
          </p:nvPr>
        </p:nvSpPr>
        <p:spPr>
          <a:prstGeom prst="rect">
            <a:avLst/>
          </a:prstGeom>
        </p:spPr>
        <p:txBody>
          <a:bodyPr/>
          <a:lstStyle/>
          <a:p>
            <a:pPr/>
          </a:p>
        </p:txBody>
      </p:sp>
      <p:sp>
        <p:nvSpPr>
          <p:cNvPr id="688" name="Shape 688"/>
          <p:cNvSpPr/>
          <p:nvPr>
            <p:ph type="body" sz="quarter" idx="1"/>
          </p:nvPr>
        </p:nvSpPr>
        <p:spPr>
          <a:prstGeom prst="rect">
            <a:avLst/>
          </a:prstGeom>
        </p:spPr>
        <p:txBody>
          <a:bodyPr/>
          <a:lstStyle/>
          <a:p>
            <a:pPr/>
            <a:r>
              <a:t>Another challenging patients subgroup are elderly patients.  </a:t>
            </a:r>
          </a:p>
          <a:p>
            <a:pPr/>
          </a:p>
          <a:p>
            <a:pPr/>
            <a:r>
              <a:t>In elderly patients, stroke related to AF are generally more disabling. Additionally, elderly patients are more susceptible to major bleeding when OACs are used for the reduction of stroke risk. Unfortunately, the trials evaluating the efficacy and safety of device implantation included fewer elderly patients.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In a study of 36 065 patients undergoing device implantation, Munir and collegues showed that Elderly AF patients had a higher prevalence of major complications (6.7% vs. 5.7%, p &lt; 0.01) and mortality (0.4% vs. 0.1%, p &lt; 0.01) after LAAO device implantation in the crude analysis.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Shape 721"/>
          <p:cNvSpPr/>
          <p:nvPr>
            <p:ph type="sldImg"/>
          </p:nvPr>
        </p:nvSpPr>
        <p:spPr>
          <a:prstGeom prst="rect">
            <a:avLst/>
          </a:prstGeom>
        </p:spPr>
        <p:txBody>
          <a:bodyPr/>
          <a:lstStyle/>
          <a:p>
            <a:pPr/>
          </a:p>
        </p:txBody>
      </p:sp>
      <p:sp>
        <p:nvSpPr>
          <p:cNvPr id="722" name="Shape 722"/>
          <p:cNvSpPr/>
          <p:nvPr>
            <p:ph type="body" sz="quarter" idx="1"/>
          </p:nvPr>
        </p:nvSpPr>
        <p:spPr>
          <a:prstGeom prst="rect">
            <a:avLst/>
          </a:prstGeom>
        </p:spPr>
        <p:txBody>
          <a:bodyPr/>
          <a:lstStyle/>
          <a:p>
            <a:pPr/>
            <a:r>
              <a:t>But, After adjusting for potential confounding variables, advanced age was associated with inpatient mortality, but not with other  procedure–related outcomes including major complications, prolonged length of stay, or increased hospitalization costs.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Shape 736"/>
          <p:cNvSpPr/>
          <p:nvPr>
            <p:ph type="sldImg"/>
          </p:nvPr>
        </p:nvSpPr>
        <p:spPr>
          <a:prstGeom prst="rect">
            <a:avLst/>
          </a:prstGeom>
        </p:spPr>
        <p:txBody>
          <a:bodyPr/>
          <a:lstStyle/>
          <a:p>
            <a:pPr/>
          </a:p>
        </p:txBody>
      </p:sp>
      <p:sp>
        <p:nvSpPr>
          <p:cNvPr id="737" name="Shape 737"/>
          <p:cNvSpPr/>
          <p:nvPr>
            <p:ph type="body" sz="quarter" idx="1"/>
          </p:nvPr>
        </p:nvSpPr>
        <p:spPr>
          <a:prstGeom prst="rect">
            <a:avLst/>
          </a:prstGeom>
        </p:spPr>
        <p:txBody>
          <a:bodyPr/>
          <a:lstStyle/>
          <a:p>
            <a:pPr/>
            <a:r>
              <a:t>There are countless factors that lead to patients not complying with this treatment such as numerous trips to the hospital, as well as the waiting time for consultation, their pathology, drug interactions, and personal beliefs. Thus, therapeutic doses are sometimes altered or interrupted by the patient. Shahrzad Salmasi and colleagues  focused on observational studies (retrospective and prospective) to synthesise the evidence on patients’ real-world medication taking behaviour. They considered all oral anticoagulants, including the newer drugs and aimed to generate pooled adherence at the individual drug level. They included 30 studies.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Shape 746"/>
          <p:cNvSpPr/>
          <p:nvPr>
            <p:ph type="sldImg"/>
          </p:nvPr>
        </p:nvSpPr>
        <p:spPr>
          <a:prstGeom prst="rect">
            <a:avLst/>
          </a:prstGeom>
        </p:spPr>
        <p:txBody>
          <a:bodyPr/>
          <a:lstStyle/>
          <a:p>
            <a:pPr/>
          </a:p>
        </p:txBody>
      </p:sp>
      <p:sp>
        <p:nvSpPr>
          <p:cNvPr id="747" name="Shape 747"/>
          <p:cNvSpPr/>
          <p:nvPr>
            <p:ph type="body" sz="quarter" idx="1"/>
          </p:nvPr>
        </p:nvSpPr>
        <p:spPr>
          <a:prstGeom prst="rect">
            <a:avLst/>
          </a:prstGeom>
        </p:spPr>
        <p:txBody>
          <a:bodyPr/>
          <a:lstStyle/>
          <a:p>
            <a:pPr/>
            <a:r>
              <a:t>Pooled mean adherence scores of over half a million patients with AF 6 months and 1 year after therapy initiation were 77 (95% CI: 74–79) and 74 (68–79) out of 100, respectively.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7" name="Shape 757"/>
          <p:cNvSpPr/>
          <p:nvPr>
            <p:ph type="sldImg"/>
          </p:nvPr>
        </p:nvSpPr>
        <p:spPr>
          <a:prstGeom prst="rect">
            <a:avLst/>
          </a:prstGeom>
        </p:spPr>
        <p:txBody>
          <a:bodyPr/>
          <a:lstStyle/>
          <a:p>
            <a:pPr/>
          </a:p>
        </p:txBody>
      </p:sp>
      <p:sp>
        <p:nvSpPr>
          <p:cNvPr id="758" name="Shape 758"/>
          <p:cNvSpPr/>
          <p:nvPr>
            <p:ph type="body" sz="quarter" idx="1"/>
          </p:nvPr>
        </p:nvSpPr>
        <p:spPr>
          <a:prstGeom prst="rect">
            <a:avLst/>
          </a:prstGeom>
        </p:spPr>
        <p:txBody>
          <a:bodyPr/>
          <a:lstStyle/>
          <a:p>
            <a:pPr/>
            <a:r>
              <a:t> LAAO is an attractive alternative to OACs for reduction of stroke risk in AF patients. </a:t>
            </a:r>
          </a:p>
          <a:p>
            <a:pPr/>
            <a:r>
              <a:t>Much progress has been made over the last decade in making  LAAO safer and more effective for a significant proportion of patients with AF.</a:t>
            </a:r>
          </a:p>
          <a:p>
            <a:pPr/>
            <a:r>
              <a:t>Procedure should be reserved for patients with heightened stroke risk and contraindications to long-term OACs.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Shape 235"/>
          <p:cNvSpPr/>
          <p:nvPr>
            <p:ph type="sldImg"/>
          </p:nvPr>
        </p:nvSpPr>
        <p:spPr>
          <a:prstGeom prst="rect">
            <a:avLst/>
          </a:prstGeom>
        </p:spPr>
        <p:txBody>
          <a:bodyPr/>
          <a:lstStyle/>
          <a:p>
            <a:pPr/>
          </a:p>
        </p:txBody>
      </p:sp>
      <p:sp>
        <p:nvSpPr>
          <p:cNvPr id="236" name="Shape 236"/>
          <p:cNvSpPr/>
          <p:nvPr>
            <p:ph type="body" sz="quarter" idx="1"/>
          </p:nvPr>
        </p:nvSpPr>
        <p:spPr>
          <a:prstGeom prst="rect">
            <a:avLst/>
          </a:prstGeom>
        </p:spPr>
        <p:txBody>
          <a:bodyPr/>
          <a:lstStyle/>
          <a:p>
            <a:pPr/>
            <a:r>
              <a:t>Oral anticoagulants are currently the gold standard for reducing  ischemic stroke risk in AF patients. This is so called systemic approach. Despite the clinical efficacy, many patients with AF have relative or absolute contraindications for long-term OAC because of perceived risk of major bleeding, poor compliance, and costs. These patients who do not receive OAC remain unprotected and have a significant risk of stroke and systemic thromboembolism</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Approximately, 90 % of intracardiac thrombi originate in the left atrial appendage in AF patients. Eliminating the left atrial appendage by occluding or excluding is another method to reduce AF related ischemic stroke risk. It’s so called private approach.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hape 289"/>
          <p:cNvSpPr/>
          <p:nvPr>
            <p:ph type="sldImg"/>
          </p:nvPr>
        </p:nvSpPr>
        <p:spPr>
          <a:prstGeom prst="rect">
            <a:avLst/>
          </a:prstGeom>
        </p:spPr>
        <p:txBody>
          <a:bodyPr/>
          <a:lstStyle/>
          <a:p>
            <a:pPr/>
          </a:p>
        </p:txBody>
      </p:sp>
      <p:sp>
        <p:nvSpPr>
          <p:cNvPr id="290" name="Shape 290"/>
          <p:cNvSpPr/>
          <p:nvPr>
            <p:ph type="body" sz="quarter" idx="1"/>
          </p:nvPr>
        </p:nvSpPr>
        <p:spPr>
          <a:prstGeom prst="rect">
            <a:avLst/>
          </a:prstGeom>
        </p:spPr>
        <p:txBody>
          <a:bodyPr/>
          <a:lstStyle/>
          <a:p>
            <a:pPr/>
            <a:r>
              <a:t>And LAAO has been shown to be effective in minimizing the stroke risk in AF patients.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The 2 currently approved endocardial devices used for occlusion are Watchman and Amplatzer Amulet.</a:t>
            </a:r>
          </a:p>
          <a:p>
            <a:pPr/>
            <a:r>
              <a:t>The PROTECT AF and Prevail trials were the first randomized comparisons between device and warfarin. A meta-analysis including patient-level data from PROTECT AF and PREVAIL trials and their  registries demonstrated that the Watchman device was noninferior to warfarin for prevention of stroke/systemic thromboembolism, and was associated with a significantly lower risk of hemorrhagic stroke, nonprocedure related major bleeding and mortality at 5-year follow-up.</a:t>
            </a:r>
          </a:p>
          <a:p>
            <a:pPr/>
          </a:p>
          <a:p>
            <a:pPr/>
            <a:r>
              <a:t>The more recently conducted PINNACLE FLX trial further demonstrated the safety and efficacy of the new-generation Watchman FLX device.</a:t>
            </a:r>
          </a:p>
          <a:p>
            <a:pPr/>
          </a:p>
          <a:p>
            <a:pPr/>
            <a:r>
              <a:t>The Amulet IDE trial also showed noninferiority of the Amplatzer Amulet device in reducing the stroke risk compared to the first generation Watchman device.</a:t>
            </a:r>
          </a:p>
          <a:p>
            <a:pPr/>
          </a:p>
          <a:p>
            <a:pP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a:p>
        </p:txBody>
      </p:sp>
      <p:sp>
        <p:nvSpPr>
          <p:cNvPr id="321" name="Shape 321"/>
          <p:cNvSpPr/>
          <p:nvPr>
            <p:ph type="body" sz="quarter" idx="1"/>
          </p:nvPr>
        </p:nvSpPr>
        <p:spPr>
          <a:prstGeom prst="rect">
            <a:avLst/>
          </a:prstGeom>
        </p:spPr>
        <p:txBody>
          <a:bodyPr/>
          <a:lstStyle/>
          <a:p>
            <a:pPr/>
            <a:r>
              <a:t>But what about the DOACs. As you know, the last decade DOACs widely assimilated into clinical practice and they are considered as a first-line therapy for stroke risk reduction. There are limited randomized data on head-to-head comparison of DOACs with LAAO devices. </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Recently, the 4-year folloow up data from PRAGUE-17 trial was published. Where more than 400 AF patients randomized to DOACs and occluder group. The primary endpoint of the trial was a composite of cardioembolic events, cardiovascular death, clinical relevant bleeding and procedure related complications.</a:t>
            </a:r>
          </a:p>
          <a:p>
            <a:pPr/>
            <a:r>
              <a:t>In this trial, devices was found to be noninferior to the DOACs for the primary endpoint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hape 347"/>
          <p:cNvSpPr/>
          <p:nvPr>
            <p:ph type="sldImg"/>
          </p:nvPr>
        </p:nvSpPr>
        <p:spPr>
          <a:prstGeom prst="rect">
            <a:avLst/>
          </a:prstGeom>
        </p:spPr>
        <p:txBody>
          <a:bodyPr/>
          <a:lstStyle/>
          <a:p>
            <a:pPr/>
          </a:p>
        </p:txBody>
      </p:sp>
      <p:sp>
        <p:nvSpPr>
          <p:cNvPr id="348" name="Shape 348"/>
          <p:cNvSpPr/>
          <p:nvPr>
            <p:ph type="body" sz="quarter" idx="1"/>
          </p:nvPr>
        </p:nvSpPr>
        <p:spPr>
          <a:prstGeom prst="rect">
            <a:avLst/>
          </a:prstGeom>
        </p:spPr>
        <p:txBody>
          <a:bodyPr/>
          <a:lstStyle/>
          <a:p>
            <a:pPr/>
            <a:r>
              <a:t>In this trial primary endpoint was composed both efficacy and safety outcomes. and trial didn’t demonstrate any safety advantages of devices with respect to DOACs, as clinically significant bleeding was not better in the device arm and approximately 5% of patients had a serious complication after device implantation.</a:t>
            </a:r>
          </a:p>
          <a:p>
            <a:pPr/>
            <a:r>
              <a:t>Currently 3 large trials are being conducted that will evaluate the efficacy and safety of device implantation with DOACs. These trials will adjudicate safety outcomes with a superiority design framework.</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 Dar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Slide Number"/>
          <p:cNvSpPr txBox="1"/>
          <p:nvPr>
            <p:ph type="sldNum" sz="quarter" idx="2"/>
          </p:nvPr>
        </p:nvSpPr>
        <p:spPr>
          <a:xfrm>
            <a:off x="11941968" y="13037343"/>
            <a:ext cx="482204" cy="498476"/>
          </a:xfrm>
          <a:prstGeom prst="rect">
            <a:avLst/>
          </a:prstGeom>
          <a:extLst>
            <a:ext uri="{C572A759-6A51-4108-AA02-DFA0A04FC94B}">
              <ma14:wrappingTextBoxFlag xmlns:ma14="http://schemas.microsoft.com/office/mac/drawingml/2011/main" val="1"/>
            </a:ext>
          </a:extLst>
        </p:spPr>
        <p:txBody>
          <a:bodyPr lIns="71437" tIns="71437" rIns="71437" bIns="71437" anchor="t"/>
          <a:lstStyle>
            <a:lvl1pPr defTabSz="821531">
              <a:defRPr sz="2400">
                <a:solidFill>
                  <a:srgbClr val="1A1A1A"/>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tif"/><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4.png"/><Relationship Id="rId9"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jpe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4.png"/><Relationship Id="rId8"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2.tif"/><Relationship Id="rId5" Type="http://schemas.openxmlformats.org/officeDocument/2006/relationships/image" Target="../media/image20.png"/><Relationship Id="rId6" Type="http://schemas.openxmlformats.org/officeDocument/2006/relationships/image" Target="../media/image4.png"/><Relationship Id="rId7"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4.png"/><Relationship Id="rId10"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28.png"/><Relationship Id="rId5" Type="http://schemas.openxmlformats.org/officeDocument/2006/relationships/image" Target="../media/image4.png"/><Relationship Id="rId6"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4.png"/><Relationship Id="rId5"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33.png"/><Relationship Id="rId4" Type="http://schemas.openxmlformats.org/officeDocument/2006/relationships/image" Target="../media/image17.png"/><Relationship Id="rId5" Type="http://schemas.openxmlformats.org/officeDocument/2006/relationships/image" Target="../media/image4.png"/><Relationship Id="rId6" Type="http://schemas.openxmlformats.org/officeDocument/2006/relationships/image" Target="../media/image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4.png"/><Relationship Id="rId6"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4.jpeg"/><Relationship Id="rId4" Type="http://schemas.openxmlformats.org/officeDocument/2006/relationships/image" Target="../media/image4.png"/><Relationship Id="rId5"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4.png"/><Relationship Id="rId9"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4.png"/><Relationship Id="rId7"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4.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tif"/><Relationship Id="rId4" Type="http://schemas.openxmlformats.org/officeDocument/2006/relationships/image" Target="../media/image4.pn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Akmal Yakubov - UZBEKISTA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lgn="r"/>
          </a:lstStyle>
          <a:p>
            <a:pPr/>
            <a:r>
              <a:t>Akmal Yakubov - UZBEKISTAN</a:t>
            </a:r>
          </a:p>
        </p:txBody>
      </p:sp>
      <p:sp>
        <p:nvSpPr>
          <p:cNvPr id="159" name="LAAO: do we miss too much?"/>
          <p:cNvSpPr txBox="1"/>
          <p:nvPr>
            <p:ph type="ctrTitle"/>
          </p:nvPr>
        </p:nvSpPr>
        <p:spPr>
          <a:prstGeom prst="rect">
            <a:avLst/>
          </a:prstGeom>
        </p:spPr>
        <p:txBody>
          <a:bodyPr/>
          <a:lstStyle/>
          <a:p>
            <a:pPr/>
            <a:r>
              <a:t>LAAO: </a:t>
            </a:r>
            <a:r>
              <a:rPr b="0" spc="-218" sz="10900"/>
              <a:t>do we miss too much?</a:t>
            </a:r>
          </a:p>
        </p:txBody>
      </p:sp>
      <p:pic>
        <p:nvPicPr>
          <p:cNvPr id="160" name="Image" descr="Image"/>
          <p:cNvPicPr>
            <a:picLocks noChangeAspect="1"/>
          </p:cNvPicPr>
          <p:nvPr/>
        </p:nvPicPr>
        <p:blipFill>
          <a:blip r:embed="rId2">
            <a:extLst/>
          </a:blip>
          <a:stretch>
            <a:fillRect/>
          </a:stretch>
        </p:blipFill>
        <p:spPr>
          <a:xfrm>
            <a:off x="9428931" y="798937"/>
            <a:ext cx="5526138" cy="1657842"/>
          </a:xfrm>
          <a:prstGeom prst="rect">
            <a:avLst/>
          </a:prstGeom>
          <a:ln w="12700">
            <a:miter lim="400000"/>
          </a:ln>
        </p:spPr>
      </p:pic>
      <p:pic>
        <p:nvPicPr>
          <p:cNvPr id="161" name="02.png" descr="02.png"/>
          <p:cNvPicPr>
            <a:picLocks noChangeAspect="1"/>
          </p:cNvPicPr>
          <p:nvPr/>
        </p:nvPicPr>
        <p:blipFill>
          <a:blip r:embed="rId3">
            <a:extLst/>
          </a:blip>
          <a:stretch>
            <a:fillRect/>
          </a:stretch>
        </p:blipFill>
        <p:spPr>
          <a:xfrm>
            <a:off x="16229924" y="10013308"/>
            <a:ext cx="6574096" cy="163967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3" name="Image" descr="Image"/>
          <p:cNvPicPr>
            <a:picLocks noChangeAspect="1"/>
          </p:cNvPicPr>
          <p:nvPr/>
        </p:nvPicPr>
        <p:blipFill>
          <a:blip r:embed="rId3">
            <a:extLst/>
          </a:blip>
          <a:stretch>
            <a:fillRect/>
          </a:stretch>
        </p:blipFill>
        <p:spPr>
          <a:xfrm>
            <a:off x="4765544" y="823334"/>
            <a:ext cx="14852912" cy="12069332"/>
          </a:xfrm>
          <a:prstGeom prst="rect">
            <a:avLst/>
          </a:prstGeom>
          <a:ln w="12700">
            <a:miter lim="400000"/>
          </a:ln>
        </p:spPr>
      </p:pic>
      <p:sp>
        <p:nvSpPr>
          <p:cNvPr id="334" name="Rivaroxaban, Apixaban, Dabigatran"/>
          <p:cNvSpPr txBox="1"/>
          <p:nvPr/>
        </p:nvSpPr>
        <p:spPr>
          <a:xfrm>
            <a:off x="1340709" y="3319115"/>
            <a:ext cx="2809284"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spcBef>
                <a:spcPts val="1600"/>
              </a:spcBef>
              <a:defRPr baseline="36111" sz="3600">
                <a:solidFill>
                  <a:srgbClr val="2E2E2E"/>
                </a:solidFill>
                <a:latin typeface="Gill Sans"/>
                <a:ea typeface="Gill Sans"/>
                <a:cs typeface="Gill Sans"/>
                <a:sym typeface="Gill Sans"/>
              </a:defRPr>
            </a:pPr>
            <a:r>
              <a:rPr>
                <a:uFill>
                  <a:solidFill>
                    <a:srgbClr val="2E2E2E"/>
                  </a:solidFill>
                </a:uFill>
              </a:rPr>
              <a:t>Rivaroxaban</a:t>
            </a:r>
            <a:r>
              <a:t>, Apixaban, Dabigatran</a:t>
            </a:r>
          </a:p>
        </p:txBody>
      </p:sp>
      <p:sp>
        <p:nvSpPr>
          <p:cNvPr id="335" name="Amulet,…"/>
          <p:cNvSpPr txBox="1"/>
          <p:nvPr/>
        </p:nvSpPr>
        <p:spPr>
          <a:xfrm>
            <a:off x="19865745" y="3319115"/>
            <a:ext cx="3272046"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aseline="36111" sz="3600">
                <a:solidFill>
                  <a:srgbClr val="000000"/>
                </a:solidFill>
                <a:latin typeface="Gill Sans"/>
                <a:ea typeface="Gill Sans"/>
                <a:cs typeface="Gill Sans"/>
                <a:sym typeface="Gill Sans"/>
              </a:defRPr>
            </a:pPr>
            <a:r>
              <a:t>Amulet,</a:t>
            </a:r>
          </a:p>
          <a:p>
            <a:pPr algn="l">
              <a:defRPr baseline="36111" sz="3600">
                <a:solidFill>
                  <a:srgbClr val="000000"/>
                </a:solidFill>
                <a:latin typeface="Gill Sans"/>
                <a:ea typeface="Gill Sans"/>
                <a:cs typeface="Gill Sans"/>
                <a:sym typeface="Gill Sans"/>
              </a:defRPr>
            </a:pPr>
            <a:r>
              <a:t>Watchman,</a:t>
            </a:r>
          </a:p>
          <a:p>
            <a:pPr algn="l">
              <a:defRPr baseline="36111" sz="3600">
                <a:solidFill>
                  <a:srgbClr val="000000"/>
                </a:solidFill>
                <a:latin typeface="Gill Sans"/>
                <a:ea typeface="Gill Sans"/>
                <a:cs typeface="Gill Sans"/>
                <a:sym typeface="Gill Sans"/>
              </a:defRPr>
            </a:pPr>
            <a:r>
              <a:t>Watchman-FLX </a:t>
            </a:r>
          </a:p>
        </p:txBody>
      </p:sp>
      <p:grpSp>
        <p:nvGrpSpPr>
          <p:cNvPr id="338" name="Results:…"/>
          <p:cNvGrpSpPr/>
          <p:nvPr/>
        </p:nvGrpSpPr>
        <p:grpSpPr>
          <a:xfrm>
            <a:off x="3287810" y="6050511"/>
            <a:ext cx="16315210" cy="6941808"/>
            <a:chOff x="0" y="0"/>
            <a:chExt cx="16315208" cy="6941807"/>
          </a:xfrm>
        </p:grpSpPr>
        <p:sp>
          <p:nvSpPr>
            <p:cNvPr id="337" name="Results:…"/>
            <p:cNvSpPr/>
            <p:nvPr/>
          </p:nvSpPr>
          <p:spPr>
            <a:xfrm>
              <a:off x="19050" y="19050"/>
              <a:ext cx="16277109" cy="6903708"/>
            </a:xfrm>
            <a:prstGeom prst="roundRect">
              <a:avLst>
                <a:gd name="adj" fmla="val 3963"/>
              </a:avLst>
            </a:prstGeom>
            <a:solidFill>
              <a:srgbClr val="FAF9D8"/>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defTabSz="825500">
                <a:spcBef>
                  <a:spcPts val="100"/>
                </a:spcBef>
                <a:defRPr baseline="31250" sz="3200">
                  <a:solidFill>
                    <a:srgbClr val="000000"/>
                  </a:solidFill>
                  <a:latin typeface="Gill Sans"/>
                  <a:ea typeface="Gill Sans"/>
                  <a:cs typeface="Gill Sans"/>
                  <a:sym typeface="Gill Sans"/>
                </a:defRPr>
              </a:pPr>
              <a:r>
                <a:t>  </a:t>
              </a:r>
              <a:r>
                <a:rPr b="1"/>
                <a:t>Results</a:t>
              </a:r>
              <a:r>
                <a:t>:</a:t>
              </a:r>
            </a:p>
            <a:p>
              <a:pPr marL="946399" indent="-406400" algn="l" defTabSz="825500">
                <a:buSzPct val="123000"/>
                <a:buChar char="•"/>
                <a:defRPr baseline="31250" sz="3200">
                  <a:solidFill>
                    <a:srgbClr val="000000"/>
                  </a:solidFill>
                  <a:latin typeface="Gill Sans"/>
                  <a:ea typeface="Gill Sans"/>
                  <a:cs typeface="Gill Sans"/>
                  <a:sym typeface="Gill Sans"/>
                </a:defRPr>
              </a:pPr>
              <a:r>
                <a:t>LAAO was found to be noninferior to the DOACs.</a:t>
              </a:r>
            </a:p>
            <a:p>
              <a:pPr defTabSz="825500">
                <a:defRPr baseline="31250" sz="3200">
                  <a:solidFill>
                    <a:srgbClr val="000000"/>
                  </a:solidFill>
                  <a:latin typeface="Gill Sans"/>
                  <a:ea typeface="Gill Sans"/>
                  <a:cs typeface="Gill Sans"/>
                  <a:sym typeface="Gill Sans"/>
                </a:defRPr>
              </a:pPr>
            </a:p>
            <a:p>
              <a:pPr algn="l" defTabSz="825500">
                <a:defRPr baseline="31250" sz="3200">
                  <a:solidFill>
                    <a:srgbClr val="000000"/>
                  </a:solidFill>
                  <a:latin typeface="Gill Sans"/>
                  <a:ea typeface="Gill Sans"/>
                  <a:cs typeface="Gill Sans"/>
                  <a:sym typeface="Gill Sans"/>
                </a:defRPr>
              </a:pPr>
              <a:r>
                <a:t>  </a:t>
              </a:r>
              <a:r>
                <a:rPr b="1"/>
                <a:t>Limitattion:</a:t>
              </a:r>
            </a:p>
            <a:p>
              <a:pPr marL="946399" indent="-406400" algn="l" defTabSz="825500">
                <a:buSzPct val="123000"/>
                <a:buChar char="•"/>
                <a:defRPr baseline="31250" sz="3200">
                  <a:solidFill>
                    <a:srgbClr val="000000"/>
                  </a:solidFill>
                  <a:latin typeface="Gill Sans"/>
                  <a:ea typeface="Gill Sans"/>
                  <a:cs typeface="Gill Sans"/>
                  <a:sym typeface="Gill Sans"/>
                </a:defRPr>
              </a:pPr>
              <a:r>
                <a:t>Efficacy and safety outcomes were combined in the primary endpoint;</a:t>
              </a:r>
            </a:p>
            <a:p>
              <a:pPr marL="946399" indent="-406400" algn="l" defTabSz="825500">
                <a:buSzPct val="123000"/>
                <a:buChar char="•"/>
                <a:defRPr baseline="31250" sz="3200">
                  <a:solidFill>
                    <a:srgbClr val="000000"/>
                  </a:solidFill>
                  <a:latin typeface="Gill Sans"/>
                  <a:ea typeface="Gill Sans"/>
                  <a:cs typeface="Gill Sans"/>
                  <a:sym typeface="Gill Sans"/>
                </a:defRPr>
              </a:pPr>
              <a:r>
                <a:t>Clinically significant bleeding was not low in the LAAO group compared to the DOACs;</a:t>
              </a:r>
            </a:p>
            <a:p>
              <a:pPr marL="946399" indent="-406400" algn="l" defTabSz="825500">
                <a:buSzPct val="123000"/>
                <a:buChar char="•"/>
                <a:defRPr baseline="31250" sz="3200">
                  <a:solidFill>
                    <a:srgbClr val="000000"/>
                  </a:solidFill>
                  <a:latin typeface="Gill Sans"/>
                  <a:ea typeface="Gill Sans"/>
                  <a:cs typeface="Gill Sans"/>
                  <a:sym typeface="Gill Sans"/>
                </a:defRPr>
              </a:pPr>
              <a:r>
                <a:t>5% of patients in the LAAO had a serious complication from the procedure.</a:t>
              </a:r>
            </a:p>
          </p:txBody>
        </p:sp>
        <p:pic>
          <p:nvPicPr>
            <p:cNvPr id="336" name="Results:…   Results:LAAO was found to be noninferior to the DOACs.  Limitattion:Efficacy and safety outcomes were combined in the primary endpoint;Clinically significant bleeding was not low in the LAAO group compared to the DOACs;5% of patients in the L" descr="Results:…   Results:LAAO was found to be noninferior to the DOACs.  Limitattion:Efficacy and safety outcomes were combined in the primary endpoint;Clinically significant bleeding was not low in the LAAO group compared to the DOACs;5% of patients in the LAAO had a serious complication from the procedure."/>
            <p:cNvPicPr>
              <a:picLocks noChangeAspect="0"/>
            </p:cNvPicPr>
            <p:nvPr/>
          </p:nvPicPr>
          <p:blipFill>
            <a:blip r:embed="rId4">
              <a:extLst/>
            </a:blip>
            <a:stretch>
              <a:fillRect/>
            </a:stretch>
          </p:blipFill>
          <p:spPr>
            <a:xfrm>
              <a:off x="0" y="0"/>
              <a:ext cx="16315209" cy="6941808"/>
            </a:xfrm>
            <a:prstGeom prst="rect">
              <a:avLst/>
            </a:prstGeom>
            <a:effectLst/>
          </p:spPr>
        </p:pic>
      </p:grpSp>
      <p:sp>
        <p:nvSpPr>
          <p:cNvPr id="339" name="Osmancik, P. Et al. J Am Coll Cardiol. 2020; 75(25):3122-35."/>
          <p:cNvSpPr txBox="1"/>
          <p:nvPr/>
        </p:nvSpPr>
        <p:spPr>
          <a:xfrm>
            <a:off x="3024410" y="12982385"/>
            <a:ext cx="7337078"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Gill Sans"/>
                <a:ea typeface="Gill Sans"/>
                <a:cs typeface="Gill Sans"/>
                <a:sym typeface="Gill Sans"/>
              </a:defRPr>
            </a:lvl1pPr>
          </a:lstStyle>
          <a:p>
            <a:pPr/>
            <a:r>
              <a:t>Osmancik, P. Et al. J Am Coll Cardiol. 2020; 75(25):3122-35.</a:t>
            </a:r>
          </a:p>
        </p:txBody>
      </p:sp>
      <p:grpSp>
        <p:nvGrpSpPr>
          <p:cNvPr id="342" name="Ongoing Trials…"/>
          <p:cNvGrpSpPr/>
          <p:nvPr/>
        </p:nvGrpSpPr>
        <p:grpSpPr>
          <a:xfrm>
            <a:off x="20234008" y="6050511"/>
            <a:ext cx="3895531" cy="6941808"/>
            <a:chOff x="0" y="0"/>
            <a:chExt cx="3895530" cy="6941807"/>
          </a:xfrm>
        </p:grpSpPr>
        <p:sp>
          <p:nvSpPr>
            <p:cNvPr id="341" name="Ongoing Trials…"/>
            <p:cNvSpPr/>
            <p:nvPr/>
          </p:nvSpPr>
          <p:spPr>
            <a:xfrm>
              <a:off x="19050" y="19050"/>
              <a:ext cx="3857431" cy="6903708"/>
            </a:xfrm>
            <a:prstGeom prst="roundRect">
              <a:avLst>
                <a:gd name="adj" fmla="val 7092"/>
              </a:avLst>
            </a:prstGeom>
            <a:solidFill>
              <a:srgbClr val="FAF9D8"/>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l" defTabSz="825500">
                <a:spcBef>
                  <a:spcPts val="100"/>
                </a:spcBef>
                <a:defRPr b="1" baseline="31250" sz="3200">
                  <a:solidFill>
                    <a:srgbClr val="000000"/>
                  </a:solidFill>
                  <a:latin typeface="Gill Sans"/>
                  <a:ea typeface="Gill Sans"/>
                  <a:cs typeface="Gill Sans"/>
                  <a:sym typeface="Gill Sans"/>
                </a:defRPr>
              </a:pPr>
              <a:r>
                <a:t>Ongoing Trials</a:t>
              </a:r>
            </a:p>
            <a:p>
              <a:pPr algn="l" defTabSz="825500">
                <a:spcBef>
                  <a:spcPts val="100"/>
                </a:spcBef>
                <a:defRPr baseline="31250" sz="3200">
                  <a:solidFill>
                    <a:srgbClr val="000000"/>
                  </a:solidFill>
                  <a:latin typeface="Gill Sans"/>
                  <a:ea typeface="Gill Sans"/>
                  <a:cs typeface="Gill Sans"/>
                  <a:sym typeface="Gill Sans"/>
                </a:defRPr>
              </a:pPr>
              <a:r>
                <a:t>CHAMPION-AF</a:t>
              </a:r>
            </a:p>
            <a:p>
              <a:pPr algn="l" defTabSz="825500">
                <a:spcBef>
                  <a:spcPts val="100"/>
                </a:spcBef>
                <a:defRPr baseline="31250" sz="3200">
                  <a:solidFill>
                    <a:srgbClr val="000000"/>
                  </a:solidFill>
                  <a:latin typeface="Gill Sans"/>
                  <a:ea typeface="Gill Sans"/>
                  <a:cs typeface="Gill Sans"/>
                  <a:sym typeface="Gill Sans"/>
                </a:defRPr>
              </a:pPr>
              <a:r>
                <a:t>CATALYST</a:t>
              </a:r>
            </a:p>
            <a:p>
              <a:pPr algn="l" defTabSz="825500">
                <a:spcBef>
                  <a:spcPts val="100"/>
                </a:spcBef>
                <a:defRPr baseline="31250" sz="3200">
                  <a:solidFill>
                    <a:srgbClr val="000000"/>
                  </a:solidFill>
                  <a:latin typeface="Gill Sans"/>
                  <a:ea typeface="Gill Sans"/>
                  <a:cs typeface="Gill Sans"/>
                  <a:sym typeface="Gill Sans"/>
                </a:defRPr>
              </a:pPr>
              <a:r>
                <a:t>Occlusion-AF</a:t>
              </a:r>
            </a:p>
          </p:txBody>
        </p:sp>
        <p:pic>
          <p:nvPicPr>
            <p:cNvPr id="340" name="Ongoing Trials… Ongoing TrialsCHAMPION-AFCATALYSTOcclusion-AF" descr="Ongoing Trials… Ongoing TrialsCHAMPION-AFCATALYSTOcclusion-AF"/>
            <p:cNvPicPr>
              <a:picLocks noChangeAspect="0"/>
            </p:cNvPicPr>
            <p:nvPr/>
          </p:nvPicPr>
          <p:blipFill>
            <a:blip r:embed="rId5">
              <a:extLst/>
            </a:blip>
            <a:stretch>
              <a:fillRect/>
            </a:stretch>
          </p:blipFill>
          <p:spPr>
            <a:xfrm>
              <a:off x="0" y="0"/>
              <a:ext cx="3895531" cy="6941808"/>
            </a:xfrm>
            <a:prstGeom prst="rect">
              <a:avLst/>
            </a:prstGeom>
            <a:effectLst/>
          </p:spPr>
        </p:pic>
      </p:grpSp>
      <p:sp>
        <p:nvSpPr>
          <p:cNvPr id="343" name="I - COMPARISON"/>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I - COMPARISON</a:t>
            </a:r>
          </a:p>
        </p:txBody>
      </p:sp>
      <p:grpSp>
        <p:nvGrpSpPr>
          <p:cNvPr id="346" name="Group"/>
          <p:cNvGrpSpPr/>
          <p:nvPr/>
        </p:nvGrpSpPr>
        <p:grpSpPr>
          <a:xfrm>
            <a:off x="22930191" y="551967"/>
            <a:ext cx="1071752" cy="12821353"/>
            <a:chOff x="0" y="0"/>
            <a:chExt cx="1071751" cy="12821352"/>
          </a:xfrm>
        </p:grpSpPr>
        <p:pic>
          <p:nvPicPr>
            <p:cNvPr id="344"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345"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50" name="Peter Roth et al.  The Pericardium-Reinforced Technique of Amputation of the Left Atrial Appendage: Quick, Safe, and Simple. The Annals of Thoracic Surgery, Volume 90, Issue 1 , Pages e11-e13, July 2010…"/>
          <p:cNvSpPr txBox="1"/>
          <p:nvPr/>
        </p:nvSpPr>
        <p:spPr>
          <a:xfrm>
            <a:off x="772835" y="12934291"/>
            <a:ext cx="18745266" cy="508579"/>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marL="177800" indent="-177800" algn="l" defTabSz="1285875">
              <a:buSzPct val="123000"/>
              <a:buChar char="*"/>
              <a:defRPr sz="1400">
                <a:solidFill>
                  <a:srgbClr val="1A1A1A"/>
                </a:solidFill>
                <a:uFill>
                  <a:solidFill>
                    <a:srgbClr val="1A1A1A"/>
                  </a:solidFill>
                </a:uFill>
              </a:defRPr>
            </a:pPr>
            <a:r>
              <a:t>Peter Roth et al.  </a:t>
            </a:r>
            <a:r>
              <a:rPr>
                <a:solidFill>
                  <a:srgbClr val="333333"/>
                </a:solidFill>
              </a:rPr>
              <a:t>The Pericardium-Reinforced Technique of Amputation of the Left Atrial Appendage: Quick, Safe, and Simple. </a:t>
            </a:r>
            <a:r>
              <a:t>The Annals of Thoracic Surgery, Volume 90, Issue 1 , Pages e11-e13, July 2010</a:t>
            </a:r>
          </a:p>
          <a:p>
            <a:pPr algn="l">
              <a:defRPr sz="1400"/>
            </a:pPr>
            <a:r>
              <a:t>2020 ESC Guidelines for the diagnosis and management of atrial fibrillation, Gerhard Hindrickset.al., European Heart Journal, Volume 42, Issue 5, 1 February 2021, Pages 373–498</a:t>
            </a:r>
          </a:p>
        </p:txBody>
      </p:sp>
      <p:grpSp>
        <p:nvGrpSpPr>
          <p:cNvPr id="355" name="Group"/>
          <p:cNvGrpSpPr/>
          <p:nvPr/>
        </p:nvGrpSpPr>
        <p:grpSpPr>
          <a:xfrm>
            <a:off x="6084446" y="4213146"/>
            <a:ext cx="15250179" cy="3393657"/>
            <a:chOff x="0" y="0"/>
            <a:chExt cx="15250177" cy="3393656"/>
          </a:xfrm>
        </p:grpSpPr>
        <p:pic>
          <p:nvPicPr>
            <p:cNvPr id="351" name="watchman_backround3.png" descr="watchman_backround3.png"/>
            <p:cNvPicPr>
              <a:picLocks noChangeAspect="1"/>
            </p:cNvPicPr>
            <p:nvPr/>
          </p:nvPicPr>
          <p:blipFill>
            <a:blip r:embed="rId3">
              <a:extLst/>
            </a:blip>
            <a:stretch>
              <a:fillRect/>
            </a:stretch>
          </p:blipFill>
          <p:spPr>
            <a:xfrm>
              <a:off x="4927221" y="0"/>
              <a:ext cx="3345280" cy="3292058"/>
            </a:xfrm>
            <a:prstGeom prst="rect">
              <a:avLst/>
            </a:prstGeom>
            <a:ln w="12700" cap="flat">
              <a:noFill/>
              <a:miter lim="400000"/>
            </a:ln>
            <a:effectLst/>
          </p:spPr>
        </p:pic>
        <p:pic>
          <p:nvPicPr>
            <p:cNvPr id="352" name="droppedImage-1.tiff" descr="droppedImage-1.tiff"/>
            <p:cNvPicPr>
              <a:picLocks noChangeAspect="1"/>
            </p:cNvPicPr>
            <p:nvPr/>
          </p:nvPicPr>
          <p:blipFill>
            <a:blip r:embed="rId4">
              <a:extLst/>
            </a:blip>
            <a:srcRect l="31226" t="42921" r="6515" b="36832"/>
            <a:stretch>
              <a:fillRect/>
            </a:stretch>
          </p:blipFill>
          <p:spPr>
            <a:xfrm rot="1147527">
              <a:off x="12061798" y="1454739"/>
              <a:ext cx="3028920" cy="1483670"/>
            </a:xfrm>
            <a:custGeom>
              <a:avLst/>
              <a:gdLst/>
              <a:ahLst/>
              <a:cxnLst>
                <a:cxn ang="0">
                  <a:pos x="wd2" y="hd2"/>
                </a:cxn>
                <a:cxn ang="5400000">
                  <a:pos x="wd2" y="hd2"/>
                </a:cxn>
                <a:cxn ang="10800000">
                  <a:pos x="wd2" y="hd2"/>
                </a:cxn>
                <a:cxn ang="16200000">
                  <a:pos x="wd2" y="hd2"/>
                </a:cxn>
              </a:cxnLst>
              <a:rect l="0" t="0" r="r" b="b"/>
              <a:pathLst>
                <a:path w="21520" h="21393" fill="norm" stroke="1" extrusionOk="0">
                  <a:moveTo>
                    <a:pt x="17535" y="699"/>
                  </a:moveTo>
                  <a:cubicBezTo>
                    <a:pt x="17438" y="802"/>
                    <a:pt x="17369" y="947"/>
                    <a:pt x="17275" y="1185"/>
                  </a:cubicBezTo>
                  <a:cubicBezTo>
                    <a:pt x="16883" y="2180"/>
                    <a:pt x="16597" y="2649"/>
                    <a:pt x="16261" y="2850"/>
                  </a:cubicBezTo>
                  <a:cubicBezTo>
                    <a:pt x="16079" y="2959"/>
                    <a:pt x="15930" y="3132"/>
                    <a:pt x="15930" y="3234"/>
                  </a:cubicBezTo>
                  <a:cubicBezTo>
                    <a:pt x="15930" y="3438"/>
                    <a:pt x="15380" y="4201"/>
                    <a:pt x="15204" y="4242"/>
                  </a:cubicBezTo>
                  <a:cubicBezTo>
                    <a:pt x="15061" y="4276"/>
                    <a:pt x="14243" y="4909"/>
                    <a:pt x="14149" y="5057"/>
                  </a:cubicBezTo>
                  <a:cubicBezTo>
                    <a:pt x="14081" y="5165"/>
                    <a:pt x="13930" y="5290"/>
                    <a:pt x="12951" y="6076"/>
                  </a:cubicBezTo>
                  <a:cubicBezTo>
                    <a:pt x="12731" y="6253"/>
                    <a:pt x="12456" y="6490"/>
                    <a:pt x="12336" y="6600"/>
                  </a:cubicBezTo>
                  <a:cubicBezTo>
                    <a:pt x="11870" y="7027"/>
                    <a:pt x="11171" y="7585"/>
                    <a:pt x="10782" y="7845"/>
                  </a:cubicBezTo>
                  <a:cubicBezTo>
                    <a:pt x="10558" y="7995"/>
                    <a:pt x="10050" y="8387"/>
                    <a:pt x="9653" y="8718"/>
                  </a:cubicBezTo>
                  <a:cubicBezTo>
                    <a:pt x="9257" y="9049"/>
                    <a:pt x="8908" y="9323"/>
                    <a:pt x="8879" y="9323"/>
                  </a:cubicBezTo>
                  <a:cubicBezTo>
                    <a:pt x="8850" y="9323"/>
                    <a:pt x="8636" y="9542"/>
                    <a:pt x="8402" y="9811"/>
                  </a:cubicBezTo>
                  <a:cubicBezTo>
                    <a:pt x="8168" y="10079"/>
                    <a:pt x="7747" y="10506"/>
                    <a:pt x="7468" y="10758"/>
                  </a:cubicBezTo>
                  <a:cubicBezTo>
                    <a:pt x="6897" y="11277"/>
                    <a:pt x="5695" y="12348"/>
                    <a:pt x="5365" y="12632"/>
                  </a:cubicBezTo>
                  <a:cubicBezTo>
                    <a:pt x="5245" y="12735"/>
                    <a:pt x="4916" y="13022"/>
                    <a:pt x="4636" y="13273"/>
                  </a:cubicBezTo>
                  <a:cubicBezTo>
                    <a:pt x="4072" y="13778"/>
                    <a:pt x="3311" y="14221"/>
                    <a:pt x="3213" y="14098"/>
                  </a:cubicBezTo>
                  <a:cubicBezTo>
                    <a:pt x="3179" y="14055"/>
                    <a:pt x="3052" y="14135"/>
                    <a:pt x="2933" y="14277"/>
                  </a:cubicBezTo>
                  <a:cubicBezTo>
                    <a:pt x="2727" y="14524"/>
                    <a:pt x="2712" y="14527"/>
                    <a:pt x="2570" y="14266"/>
                  </a:cubicBezTo>
                  <a:cubicBezTo>
                    <a:pt x="2489" y="14116"/>
                    <a:pt x="2424" y="13911"/>
                    <a:pt x="2424" y="13812"/>
                  </a:cubicBezTo>
                  <a:cubicBezTo>
                    <a:pt x="2424" y="13713"/>
                    <a:pt x="2374" y="13548"/>
                    <a:pt x="2314" y="13447"/>
                  </a:cubicBezTo>
                  <a:cubicBezTo>
                    <a:pt x="2254" y="13346"/>
                    <a:pt x="2206" y="13150"/>
                    <a:pt x="2206" y="13008"/>
                  </a:cubicBezTo>
                  <a:cubicBezTo>
                    <a:pt x="2206" y="12616"/>
                    <a:pt x="2021" y="12362"/>
                    <a:pt x="1864" y="12541"/>
                  </a:cubicBezTo>
                  <a:cubicBezTo>
                    <a:pt x="1767" y="12650"/>
                    <a:pt x="1700" y="12629"/>
                    <a:pt x="1608" y="12460"/>
                  </a:cubicBezTo>
                  <a:cubicBezTo>
                    <a:pt x="1501" y="12263"/>
                    <a:pt x="1447" y="12256"/>
                    <a:pt x="1243" y="12420"/>
                  </a:cubicBezTo>
                  <a:cubicBezTo>
                    <a:pt x="1112" y="12525"/>
                    <a:pt x="962" y="12681"/>
                    <a:pt x="908" y="12765"/>
                  </a:cubicBezTo>
                  <a:cubicBezTo>
                    <a:pt x="854" y="12849"/>
                    <a:pt x="725" y="12922"/>
                    <a:pt x="619" y="12926"/>
                  </a:cubicBezTo>
                  <a:cubicBezTo>
                    <a:pt x="487" y="12931"/>
                    <a:pt x="420" y="13020"/>
                    <a:pt x="402" y="13224"/>
                  </a:cubicBezTo>
                  <a:cubicBezTo>
                    <a:pt x="387" y="13386"/>
                    <a:pt x="320" y="13652"/>
                    <a:pt x="252" y="13814"/>
                  </a:cubicBezTo>
                  <a:cubicBezTo>
                    <a:pt x="22" y="14361"/>
                    <a:pt x="-37" y="14837"/>
                    <a:pt x="21" y="15746"/>
                  </a:cubicBezTo>
                  <a:cubicBezTo>
                    <a:pt x="95" y="16907"/>
                    <a:pt x="331" y="17929"/>
                    <a:pt x="711" y="18755"/>
                  </a:cubicBezTo>
                  <a:cubicBezTo>
                    <a:pt x="883" y="19128"/>
                    <a:pt x="1063" y="19581"/>
                    <a:pt x="1109" y="19758"/>
                  </a:cubicBezTo>
                  <a:cubicBezTo>
                    <a:pt x="1156" y="19936"/>
                    <a:pt x="1228" y="20080"/>
                    <a:pt x="1272" y="20080"/>
                  </a:cubicBezTo>
                  <a:cubicBezTo>
                    <a:pt x="1315" y="20080"/>
                    <a:pt x="1460" y="20280"/>
                    <a:pt x="1594" y="20519"/>
                  </a:cubicBezTo>
                  <a:cubicBezTo>
                    <a:pt x="1729" y="20759"/>
                    <a:pt x="1980" y="21027"/>
                    <a:pt x="2150" y="21116"/>
                  </a:cubicBezTo>
                  <a:cubicBezTo>
                    <a:pt x="2320" y="21204"/>
                    <a:pt x="2493" y="21301"/>
                    <a:pt x="2533" y="21331"/>
                  </a:cubicBezTo>
                  <a:cubicBezTo>
                    <a:pt x="2681" y="21441"/>
                    <a:pt x="3083" y="21399"/>
                    <a:pt x="3205" y="21264"/>
                  </a:cubicBezTo>
                  <a:cubicBezTo>
                    <a:pt x="3391" y="21057"/>
                    <a:pt x="4173" y="20834"/>
                    <a:pt x="4397" y="20921"/>
                  </a:cubicBezTo>
                  <a:cubicBezTo>
                    <a:pt x="4551" y="20981"/>
                    <a:pt x="4646" y="20884"/>
                    <a:pt x="4860" y="20450"/>
                  </a:cubicBezTo>
                  <a:cubicBezTo>
                    <a:pt x="5086" y="19991"/>
                    <a:pt x="5166" y="19915"/>
                    <a:pt x="5358" y="19978"/>
                  </a:cubicBezTo>
                  <a:cubicBezTo>
                    <a:pt x="5519" y="20032"/>
                    <a:pt x="5671" y="19949"/>
                    <a:pt x="5874" y="19700"/>
                  </a:cubicBezTo>
                  <a:cubicBezTo>
                    <a:pt x="6033" y="19505"/>
                    <a:pt x="6207" y="19343"/>
                    <a:pt x="6261" y="19343"/>
                  </a:cubicBezTo>
                  <a:cubicBezTo>
                    <a:pt x="6315" y="19342"/>
                    <a:pt x="6434" y="19225"/>
                    <a:pt x="6526" y="19078"/>
                  </a:cubicBezTo>
                  <a:cubicBezTo>
                    <a:pt x="6618" y="18930"/>
                    <a:pt x="6878" y="18720"/>
                    <a:pt x="7106" y="18609"/>
                  </a:cubicBezTo>
                  <a:cubicBezTo>
                    <a:pt x="7382" y="18475"/>
                    <a:pt x="7554" y="18295"/>
                    <a:pt x="7626" y="18073"/>
                  </a:cubicBezTo>
                  <a:cubicBezTo>
                    <a:pt x="7685" y="17891"/>
                    <a:pt x="7828" y="17702"/>
                    <a:pt x="7942" y="17651"/>
                  </a:cubicBezTo>
                  <a:cubicBezTo>
                    <a:pt x="8056" y="17600"/>
                    <a:pt x="8188" y="17464"/>
                    <a:pt x="8236" y="17347"/>
                  </a:cubicBezTo>
                  <a:cubicBezTo>
                    <a:pt x="8284" y="17231"/>
                    <a:pt x="8426" y="17131"/>
                    <a:pt x="8551" y="17131"/>
                  </a:cubicBezTo>
                  <a:cubicBezTo>
                    <a:pt x="8677" y="17131"/>
                    <a:pt x="8901" y="16997"/>
                    <a:pt x="9050" y="16835"/>
                  </a:cubicBezTo>
                  <a:cubicBezTo>
                    <a:pt x="9199" y="16673"/>
                    <a:pt x="9370" y="16541"/>
                    <a:pt x="9432" y="16541"/>
                  </a:cubicBezTo>
                  <a:cubicBezTo>
                    <a:pt x="9495" y="16541"/>
                    <a:pt x="9695" y="16403"/>
                    <a:pt x="9878" y="16234"/>
                  </a:cubicBezTo>
                  <a:cubicBezTo>
                    <a:pt x="10105" y="16024"/>
                    <a:pt x="10287" y="15955"/>
                    <a:pt x="10447" y="16015"/>
                  </a:cubicBezTo>
                  <a:cubicBezTo>
                    <a:pt x="10610" y="16078"/>
                    <a:pt x="10709" y="16039"/>
                    <a:pt x="10773" y="15883"/>
                  </a:cubicBezTo>
                  <a:cubicBezTo>
                    <a:pt x="10824" y="15759"/>
                    <a:pt x="10907" y="15661"/>
                    <a:pt x="10959" y="15661"/>
                  </a:cubicBezTo>
                  <a:cubicBezTo>
                    <a:pt x="11011" y="15661"/>
                    <a:pt x="11144" y="15563"/>
                    <a:pt x="11257" y="15445"/>
                  </a:cubicBezTo>
                  <a:cubicBezTo>
                    <a:pt x="11370" y="15328"/>
                    <a:pt x="11610" y="15095"/>
                    <a:pt x="11790" y="14931"/>
                  </a:cubicBezTo>
                  <a:cubicBezTo>
                    <a:pt x="11969" y="14767"/>
                    <a:pt x="12226" y="14437"/>
                    <a:pt x="12359" y="14191"/>
                  </a:cubicBezTo>
                  <a:cubicBezTo>
                    <a:pt x="12491" y="13946"/>
                    <a:pt x="12650" y="13741"/>
                    <a:pt x="12714" y="13741"/>
                  </a:cubicBezTo>
                  <a:cubicBezTo>
                    <a:pt x="12779" y="13741"/>
                    <a:pt x="12882" y="13649"/>
                    <a:pt x="12945" y="13536"/>
                  </a:cubicBezTo>
                  <a:cubicBezTo>
                    <a:pt x="13008" y="13424"/>
                    <a:pt x="13307" y="13154"/>
                    <a:pt x="13607" y="12937"/>
                  </a:cubicBezTo>
                  <a:cubicBezTo>
                    <a:pt x="13906" y="12721"/>
                    <a:pt x="14231" y="12435"/>
                    <a:pt x="14331" y="12301"/>
                  </a:cubicBezTo>
                  <a:cubicBezTo>
                    <a:pt x="14430" y="12167"/>
                    <a:pt x="14589" y="12037"/>
                    <a:pt x="14684" y="12010"/>
                  </a:cubicBezTo>
                  <a:cubicBezTo>
                    <a:pt x="14853" y="11961"/>
                    <a:pt x="15426" y="11385"/>
                    <a:pt x="15789" y="10899"/>
                  </a:cubicBezTo>
                  <a:cubicBezTo>
                    <a:pt x="15891" y="10762"/>
                    <a:pt x="16256" y="10553"/>
                    <a:pt x="16599" y="10432"/>
                  </a:cubicBezTo>
                  <a:cubicBezTo>
                    <a:pt x="16941" y="10311"/>
                    <a:pt x="17384" y="10045"/>
                    <a:pt x="17584" y="9841"/>
                  </a:cubicBezTo>
                  <a:cubicBezTo>
                    <a:pt x="17784" y="9638"/>
                    <a:pt x="17999" y="9469"/>
                    <a:pt x="18061" y="9469"/>
                  </a:cubicBezTo>
                  <a:cubicBezTo>
                    <a:pt x="18123" y="9469"/>
                    <a:pt x="18191" y="9403"/>
                    <a:pt x="18215" y="9325"/>
                  </a:cubicBezTo>
                  <a:cubicBezTo>
                    <a:pt x="18294" y="9066"/>
                    <a:pt x="18716" y="8768"/>
                    <a:pt x="19221" y="8610"/>
                  </a:cubicBezTo>
                  <a:cubicBezTo>
                    <a:pt x="19663" y="8473"/>
                    <a:pt x="19756" y="8380"/>
                    <a:pt x="20071" y="7782"/>
                  </a:cubicBezTo>
                  <a:cubicBezTo>
                    <a:pt x="20265" y="7413"/>
                    <a:pt x="20463" y="7109"/>
                    <a:pt x="20511" y="7109"/>
                  </a:cubicBezTo>
                  <a:cubicBezTo>
                    <a:pt x="20644" y="7109"/>
                    <a:pt x="21085" y="6125"/>
                    <a:pt x="21085" y="5827"/>
                  </a:cubicBezTo>
                  <a:cubicBezTo>
                    <a:pt x="21086" y="5493"/>
                    <a:pt x="21348" y="4603"/>
                    <a:pt x="21446" y="4603"/>
                  </a:cubicBezTo>
                  <a:cubicBezTo>
                    <a:pt x="21563" y="4603"/>
                    <a:pt x="21534" y="4205"/>
                    <a:pt x="21410" y="4108"/>
                  </a:cubicBezTo>
                  <a:cubicBezTo>
                    <a:pt x="21348" y="4060"/>
                    <a:pt x="21249" y="3805"/>
                    <a:pt x="21193" y="3540"/>
                  </a:cubicBezTo>
                  <a:cubicBezTo>
                    <a:pt x="21137" y="3275"/>
                    <a:pt x="21024" y="2857"/>
                    <a:pt x="20942" y="2614"/>
                  </a:cubicBezTo>
                  <a:cubicBezTo>
                    <a:pt x="20861" y="2371"/>
                    <a:pt x="20794" y="2092"/>
                    <a:pt x="20794" y="1992"/>
                  </a:cubicBezTo>
                  <a:cubicBezTo>
                    <a:pt x="20794" y="1891"/>
                    <a:pt x="20664" y="1427"/>
                    <a:pt x="20504" y="960"/>
                  </a:cubicBezTo>
                  <a:cubicBezTo>
                    <a:pt x="20172" y="-15"/>
                    <a:pt x="19992" y="-159"/>
                    <a:pt x="19478" y="138"/>
                  </a:cubicBezTo>
                  <a:cubicBezTo>
                    <a:pt x="19293" y="244"/>
                    <a:pt x="18985" y="320"/>
                    <a:pt x="18790" y="307"/>
                  </a:cubicBezTo>
                  <a:cubicBezTo>
                    <a:pt x="18595" y="294"/>
                    <a:pt x="18222" y="362"/>
                    <a:pt x="17963" y="459"/>
                  </a:cubicBezTo>
                  <a:cubicBezTo>
                    <a:pt x="17758" y="535"/>
                    <a:pt x="17632" y="597"/>
                    <a:pt x="17535" y="699"/>
                  </a:cubicBezTo>
                  <a:close/>
                </a:path>
              </a:pathLst>
            </a:custGeom>
            <a:ln w="12700" cap="flat">
              <a:noFill/>
              <a:miter lim="400000"/>
            </a:ln>
            <a:effectLst>
              <a:outerShdw sx="100000" sy="100000" kx="0" ky="0" algn="b" rotWithShape="0" blurRad="279400" dist="101600" dir="2700000">
                <a:srgbClr val="000000">
                  <a:alpha val="75000"/>
                </a:srgbClr>
              </a:outerShdw>
            </a:effectLst>
          </p:spPr>
        </p:pic>
        <p:pic>
          <p:nvPicPr>
            <p:cNvPr id="353" name="droppedImage.tiff" descr="droppedImage.tiff"/>
            <p:cNvPicPr>
              <a:picLocks noChangeAspect="1"/>
            </p:cNvPicPr>
            <p:nvPr/>
          </p:nvPicPr>
          <p:blipFill>
            <a:blip r:embed="rId5">
              <a:extLst/>
            </a:blip>
            <a:stretch>
              <a:fillRect/>
            </a:stretch>
          </p:blipFill>
          <p:spPr>
            <a:xfrm rot="16200000">
              <a:off x="766477" y="-476524"/>
              <a:ext cx="2712150" cy="4245105"/>
            </a:xfrm>
            <a:prstGeom prst="rect">
              <a:avLst/>
            </a:prstGeom>
            <a:ln w="12700" cap="flat">
              <a:noFill/>
              <a:miter lim="400000"/>
            </a:ln>
            <a:effectLst>
              <a:outerShdw sx="100000" sy="100000" kx="0" ky="0" algn="b" rotWithShape="0" blurRad="279400" dist="101600" dir="2700000">
                <a:srgbClr val="000000">
                  <a:alpha val="75000"/>
                </a:srgbClr>
              </a:outerShdw>
            </a:effectLst>
          </p:spPr>
        </p:pic>
        <p:pic>
          <p:nvPicPr>
            <p:cNvPr id="354" name="droppedImage-4.tiff" descr="droppedImage-4.tiff"/>
            <p:cNvPicPr>
              <a:picLocks noChangeAspect="1"/>
            </p:cNvPicPr>
            <p:nvPr/>
          </p:nvPicPr>
          <p:blipFill>
            <a:blip r:embed="rId6">
              <a:extLst/>
            </a:blip>
            <a:srcRect l="10662" t="4183" r="4006" b="9991"/>
            <a:stretch>
              <a:fillRect/>
            </a:stretch>
          </p:blipFill>
          <p:spPr>
            <a:xfrm>
              <a:off x="8618532" y="473743"/>
              <a:ext cx="2366800" cy="2344754"/>
            </a:xfrm>
            <a:custGeom>
              <a:avLst/>
              <a:gdLst/>
              <a:ahLst/>
              <a:cxnLst>
                <a:cxn ang="0">
                  <a:pos x="wd2" y="hd2"/>
                </a:cxn>
                <a:cxn ang="5400000">
                  <a:pos x="wd2" y="hd2"/>
                </a:cxn>
                <a:cxn ang="10800000">
                  <a:pos x="wd2" y="hd2"/>
                </a:cxn>
                <a:cxn ang="16200000">
                  <a:pos x="wd2" y="hd2"/>
                </a:cxn>
              </a:cxnLst>
              <a:rect l="0" t="0" r="r" b="b"/>
              <a:pathLst>
                <a:path w="21551" h="21579" fill="norm" stroke="1" extrusionOk="0">
                  <a:moveTo>
                    <a:pt x="7878" y="0"/>
                  </a:moveTo>
                  <a:lnTo>
                    <a:pt x="7357" y="29"/>
                  </a:lnTo>
                  <a:cubicBezTo>
                    <a:pt x="7071" y="45"/>
                    <a:pt x="6778" y="77"/>
                    <a:pt x="6711" y="99"/>
                  </a:cubicBezTo>
                  <a:cubicBezTo>
                    <a:pt x="6630" y="124"/>
                    <a:pt x="6771" y="128"/>
                    <a:pt x="7115" y="110"/>
                  </a:cubicBezTo>
                  <a:cubicBezTo>
                    <a:pt x="7799" y="73"/>
                    <a:pt x="7824" y="74"/>
                    <a:pt x="7954" y="172"/>
                  </a:cubicBezTo>
                  <a:cubicBezTo>
                    <a:pt x="8115" y="293"/>
                    <a:pt x="8092" y="390"/>
                    <a:pt x="7892" y="460"/>
                  </a:cubicBezTo>
                  <a:cubicBezTo>
                    <a:pt x="7800" y="493"/>
                    <a:pt x="7703" y="514"/>
                    <a:pt x="7675" y="504"/>
                  </a:cubicBezTo>
                  <a:cubicBezTo>
                    <a:pt x="7648" y="494"/>
                    <a:pt x="7602" y="511"/>
                    <a:pt x="7574" y="544"/>
                  </a:cubicBezTo>
                  <a:cubicBezTo>
                    <a:pt x="7547" y="578"/>
                    <a:pt x="7488" y="606"/>
                    <a:pt x="7444" y="606"/>
                  </a:cubicBezTo>
                  <a:cubicBezTo>
                    <a:pt x="7309" y="606"/>
                    <a:pt x="7058" y="731"/>
                    <a:pt x="6917" y="869"/>
                  </a:cubicBezTo>
                  <a:cubicBezTo>
                    <a:pt x="6759" y="1023"/>
                    <a:pt x="6678" y="1009"/>
                    <a:pt x="6595" y="811"/>
                  </a:cubicBezTo>
                  <a:cubicBezTo>
                    <a:pt x="6562" y="734"/>
                    <a:pt x="6484" y="625"/>
                    <a:pt x="6421" y="566"/>
                  </a:cubicBezTo>
                  <a:cubicBezTo>
                    <a:pt x="6315" y="467"/>
                    <a:pt x="6274" y="459"/>
                    <a:pt x="5796" y="446"/>
                  </a:cubicBezTo>
                  <a:cubicBezTo>
                    <a:pt x="5515" y="438"/>
                    <a:pt x="5299" y="443"/>
                    <a:pt x="5316" y="460"/>
                  </a:cubicBezTo>
                  <a:cubicBezTo>
                    <a:pt x="5332" y="477"/>
                    <a:pt x="5540" y="499"/>
                    <a:pt x="5778" y="508"/>
                  </a:cubicBezTo>
                  <a:cubicBezTo>
                    <a:pt x="6016" y="517"/>
                    <a:pt x="6255" y="546"/>
                    <a:pt x="6309" y="573"/>
                  </a:cubicBezTo>
                  <a:cubicBezTo>
                    <a:pt x="6415" y="628"/>
                    <a:pt x="6570" y="896"/>
                    <a:pt x="6570" y="1023"/>
                  </a:cubicBezTo>
                  <a:cubicBezTo>
                    <a:pt x="6570" y="1065"/>
                    <a:pt x="6514" y="1149"/>
                    <a:pt x="6450" y="1213"/>
                  </a:cubicBezTo>
                  <a:cubicBezTo>
                    <a:pt x="6387" y="1276"/>
                    <a:pt x="6184" y="1485"/>
                    <a:pt x="5999" y="1676"/>
                  </a:cubicBezTo>
                  <a:cubicBezTo>
                    <a:pt x="5327" y="2371"/>
                    <a:pt x="5051" y="2648"/>
                    <a:pt x="5027" y="2648"/>
                  </a:cubicBezTo>
                  <a:cubicBezTo>
                    <a:pt x="4997" y="2648"/>
                    <a:pt x="4568" y="3026"/>
                    <a:pt x="4333" y="3258"/>
                  </a:cubicBezTo>
                  <a:lnTo>
                    <a:pt x="4166" y="3422"/>
                  </a:lnTo>
                  <a:lnTo>
                    <a:pt x="3711" y="3397"/>
                  </a:lnTo>
                  <a:cubicBezTo>
                    <a:pt x="3461" y="3385"/>
                    <a:pt x="3206" y="3356"/>
                    <a:pt x="3140" y="3331"/>
                  </a:cubicBezTo>
                  <a:cubicBezTo>
                    <a:pt x="3045" y="3295"/>
                    <a:pt x="2972" y="3302"/>
                    <a:pt x="2775" y="3371"/>
                  </a:cubicBezTo>
                  <a:cubicBezTo>
                    <a:pt x="2639" y="3419"/>
                    <a:pt x="2486" y="3459"/>
                    <a:pt x="2436" y="3459"/>
                  </a:cubicBezTo>
                  <a:cubicBezTo>
                    <a:pt x="2314" y="3459"/>
                    <a:pt x="2078" y="3531"/>
                    <a:pt x="1886" y="3631"/>
                  </a:cubicBezTo>
                  <a:cubicBezTo>
                    <a:pt x="1801" y="3675"/>
                    <a:pt x="1682" y="3715"/>
                    <a:pt x="1622" y="3715"/>
                  </a:cubicBezTo>
                  <a:cubicBezTo>
                    <a:pt x="1545" y="3715"/>
                    <a:pt x="1503" y="3745"/>
                    <a:pt x="1474" y="3820"/>
                  </a:cubicBezTo>
                  <a:cubicBezTo>
                    <a:pt x="1450" y="3886"/>
                    <a:pt x="1401" y="3926"/>
                    <a:pt x="1348" y="3926"/>
                  </a:cubicBezTo>
                  <a:cubicBezTo>
                    <a:pt x="1248" y="3926"/>
                    <a:pt x="885" y="4247"/>
                    <a:pt x="885" y="4335"/>
                  </a:cubicBezTo>
                  <a:cubicBezTo>
                    <a:pt x="885" y="4368"/>
                    <a:pt x="844" y="4413"/>
                    <a:pt x="791" y="4438"/>
                  </a:cubicBezTo>
                  <a:cubicBezTo>
                    <a:pt x="689" y="4485"/>
                    <a:pt x="596" y="4694"/>
                    <a:pt x="560" y="4960"/>
                  </a:cubicBezTo>
                  <a:cubicBezTo>
                    <a:pt x="547" y="5055"/>
                    <a:pt x="505" y="5142"/>
                    <a:pt x="459" y="5172"/>
                  </a:cubicBezTo>
                  <a:cubicBezTo>
                    <a:pt x="374" y="5225"/>
                    <a:pt x="355" y="5349"/>
                    <a:pt x="423" y="5391"/>
                  </a:cubicBezTo>
                  <a:cubicBezTo>
                    <a:pt x="446" y="5406"/>
                    <a:pt x="428" y="5479"/>
                    <a:pt x="379" y="5566"/>
                  </a:cubicBezTo>
                  <a:cubicBezTo>
                    <a:pt x="303" y="5704"/>
                    <a:pt x="268" y="6049"/>
                    <a:pt x="300" y="6373"/>
                  </a:cubicBezTo>
                  <a:cubicBezTo>
                    <a:pt x="304" y="6420"/>
                    <a:pt x="293" y="6514"/>
                    <a:pt x="274" y="6582"/>
                  </a:cubicBezTo>
                  <a:cubicBezTo>
                    <a:pt x="252" y="6663"/>
                    <a:pt x="256" y="6695"/>
                    <a:pt x="285" y="6677"/>
                  </a:cubicBezTo>
                  <a:cubicBezTo>
                    <a:pt x="371" y="6623"/>
                    <a:pt x="412" y="6762"/>
                    <a:pt x="412" y="7097"/>
                  </a:cubicBezTo>
                  <a:cubicBezTo>
                    <a:pt x="412" y="7301"/>
                    <a:pt x="440" y="7511"/>
                    <a:pt x="480" y="7626"/>
                  </a:cubicBezTo>
                  <a:cubicBezTo>
                    <a:pt x="518" y="7732"/>
                    <a:pt x="549" y="7890"/>
                    <a:pt x="549" y="7977"/>
                  </a:cubicBezTo>
                  <a:cubicBezTo>
                    <a:pt x="550" y="8147"/>
                    <a:pt x="662" y="8477"/>
                    <a:pt x="719" y="8477"/>
                  </a:cubicBezTo>
                  <a:cubicBezTo>
                    <a:pt x="765" y="8477"/>
                    <a:pt x="885" y="8727"/>
                    <a:pt x="885" y="8821"/>
                  </a:cubicBezTo>
                  <a:cubicBezTo>
                    <a:pt x="885" y="8861"/>
                    <a:pt x="911" y="8914"/>
                    <a:pt x="943" y="8941"/>
                  </a:cubicBezTo>
                  <a:cubicBezTo>
                    <a:pt x="975" y="8968"/>
                    <a:pt x="1017" y="9099"/>
                    <a:pt x="1033" y="9233"/>
                  </a:cubicBezTo>
                  <a:cubicBezTo>
                    <a:pt x="1073" y="9558"/>
                    <a:pt x="1179" y="9794"/>
                    <a:pt x="1388" y="10011"/>
                  </a:cubicBezTo>
                  <a:cubicBezTo>
                    <a:pt x="1483" y="10110"/>
                    <a:pt x="1557" y="10225"/>
                    <a:pt x="1557" y="10271"/>
                  </a:cubicBezTo>
                  <a:cubicBezTo>
                    <a:pt x="1557" y="10372"/>
                    <a:pt x="1659" y="10571"/>
                    <a:pt x="1745" y="10643"/>
                  </a:cubicBezTo>
                  <a:cubicBezTo>
                    <a:pt x="1780" y="10673"/>
                    <a:pt x="1836" y="10796"/>
                    <a:pt x="1872" y="10917"/>
                  </a:cubicBezTo>
                  <a:cubicBezTo>
                    <a:pt x="1943" y="11161"/>
                    <a:pt x="2106" y="11439"/>
                    <a:pt x="2107" y="11319"/>
                  </a:cubicBezTo>
                  <a:cubicBezTo>
                    <a:pt x="2107" y="11279"/>
                    <a:pt x="2124" y="11238"/>
                    <a:pt x="2146" y="11224"/>
                  </a:cubicBezTo>
                  <a:cubicBezTo>
                    <a:pt x="2200" y="11190"/>
                    <a:pt x="2329" y="11447"/>
                    <a:pt x="2298" y="11527"/>
                  </a:cubicBezTo>
                  <a:cubicBezTo>
                    <a:pt x="2267" y="11609"/>
                    <a:pt x="2445" y="11912"/>
                    <a:pt x="2678" y="12174"/>
                  </a:cubicBezTo>
                  <a:cubicBezTo>
                    <a:pt x="2779" y="12288"/>
                    <a:pt x="2898" y="12466"/>
                    <a:pt x="2941" y="12568"/>
                  </a:cubicBezTo>
                  <a:cubicBezTo>
                    <a:pt x="3033" y="12782"/>
                    <a:pt x="3349" y="13156"/>
                    <a:pt x="3437" y="13156"/>
                  </a:cubicBezTo>
                  <a:cubicBezTo>
                    <a:pt x="3469" y="13156"/>
                    <a:pt x="3547" y="13239"/>
                    <a:pt x="3610" y="13339"/>
                  </a:cubicBezTo>
                  <a:cubicBezTo>
                    <a:pt x="3673" y="13438"/>
                    <a:pt x="3798" y="13607"/>
                    <a:pt x="3892" y="13715"/>
                  </a:cubicBezTo>
                  <a:cubicBezTo>
                    <a:pt x="3985" y="13822"/>
                    <a:pt x="4145" y="14027"/>
                    <a:pt x="4246" y="14171"/>
                  </a:cubicBezTo>
                  <a:cubicBezTo>
                    <a:pt x="4347" y="14316"/>
                    <a:pt x="4498" y="14487"/>
                    <a:pt x="4578" y="14551"/>
                  </a:cubicBezTo>
                  <a:cubicBezTo>
                    <a:pt x="4659" y="14616"/>
                    <a:pt x="4773" y="14723"/>
                    <a:pt x="4835" y="14792"/>
                  </a:cubicBezTo>
                  <a:cubicBezTo>
                    <a:pt x="4897" y="14861"/>
                    <a:pt x="5103" y="15077"/>
                    <a:pt x="5294" y="15271"/>
                  </a:cubicBezTo>
                  <a:cubicBezTo>
                    <a:pt x="5508" y="15488"/>
                    <a:pt x="5641" y="15658"/>
                    <a:pt x="5641" y="15713"/>
                  </a:cubicBezTo>
                  <a:cubicBezTo>
                    <a:pt x="5641" y="15762"/>
                    <a:pt x="5663" y="15840"/>
                    <a:pt x="5688" y="15888"/>
                  </a:cubicBezTo>
                  <a:cubicBezTo>
                    <a:pt x="5767" y="16038"/>
                    <a:pt x="5670" y="16059"/>
                    <a:pt x="5514" y="15925"/>
                  </a:cubicBezTo>
                  <a:cubicBezTo>
                    <a:pt x="5434" y="15855"/>
                    <a:pt x="5319" y="15797"/>
                    <a:pt x="5261" y="15797"/>
                  </a:cubicBezTo>
                  <a:cubicBezTo>
                    <a:pt x="5170" y="15796"/>
                    <a:pt x="5168" y="15803"/>
                    <a:pt x="5233" y="15841"/>
                  </a:cubicBezTo>
                  <a:cubicBezTo>
                    <a:pt x="5273" y="15864"/>
                    <a:pt x="5305" y="15920"/>
                    <a:pt x="5305" y="15965"/>
                  </a:cubicBezTo>
                  <a:cubicBezTo>
                    <a:pt x="5305" y="16009"/>
                    <a:pt x="5326" y="16093"/>
                    <a:pt x="5352" y="16151"/>
                  </a:cubicBezTo>
                  <a:cubicBezTo>
                    <a:pt x="5378" y="16209"/>
                    <a:pt x="5389" y="16290"/>
                    <a:pt x="5373" y="16330"/>
                  </a:cubicBezTo>
                  <a:cubicBezTo>
                    <a:pt x="5349" y="16394"/>
                    <a:pt x="5327" y="16389"/>
                    <a:pt x="5207" y="16272"/>
                  </a:cubicBezTo>
                  <a:cubicBezTo>
                    <a:pt x="5132" y="16197"/>
                    <a:pt x="5029" y="16136"/>
                    <a:pt x="4980" y="16136"/>
                  </a:cubicBezTo>
                  <a:cubicBezTo>
                    <a:pt x="4895" y="16136"/>
                    <a:pt x="4894" y="16143"/>
                    <a:pt x="4951" y="16253"/>
                  </a:cubicBezTo>
                  <a:cubicBezTo>
                    <a:pt x="4984" y="16318"/>
                    <a:pt x="5008" y="16400"/>
                    <a:pt x="5009" y="16436"/>
                  </a:cubicBezTo>
                  <a:cubicBezTo>
                    <a:pt x="5009" y="16472"/>
                    <a:pt x="5031" y="16521"/>
                    <a:pt x="5055" y="16545"/>
                  </a:cubicBezTo>
                  <a:cubicBezTo>
                    <a:pt x="5086" y="16576"/>
                    <a:pt x="5076" y="16605"/>
                    <a:pt x="5030" y="16644"/>
                  </a:cubicBezTo>
                  <a:cubicBezTo>
                    <a:pt x="4973" y="16692"/>
                    <a:pt x="4945" y="16682"/>
                    <a:pt x="4828" y="16567"/>
                  </a:cubicBezTo>
                  <a:cubicBezTo>
                    <a:pt x="4752" y="16494"/>
                    <a:pt x="4658" y="16432"/>
                    <a:pt x="4618" y="16432"/>
                  </a:cubicBezTo>
                  <a:cubicBezTo>
                    <a:pt x="4544" y="16432"/>
                    <a:pt x="4525" y="16481"/>
                    <a:pt x="4578" y="16535"/>
                  </a:cubicBezTo>
                  <a:cubicBezTo>
                    <a:pt x="4595" y="16552"/>
                    <a:pt x="4633" y="16645"/>
                    <a:pt x="4662" y="16743"/>
                  </a:cubicBezTo>
                  <a:cubicBezTo>
                    <a:pt x="4730" y="16977"/>
                    <a:pt x="4671" y="17039"/>
                    <a:pt x="4517" y="16892"/>
                  </a:cubicBezTo>
                  <a:cubicBezTo>
                    <a:pt x="4344" y="16729"/>
                    <a:pt x="4111" y="16681"/>
                    <a:pt x="4246" y="16838"/>
                  </a:cubicBezTo>
                  <a:cubicBezTo>
                    <a:pt x="4265" y="16860"/>
                    <a:pt x="4304" y="16965"/>
                    <a:pt x="4333" y="17068"/>
                  </a:cubicBezTo>
                  <a:cubicBezTo>
                    <a:pt x="4407" y="17333"/>
                    <a:pt x="4338" y="17385"/>
                    <a:pt x="4156" y="17207"/>
                  </a:cubicBezTo>
                  <a:cubicBezTo>
                    <a:pt x="4064" y="17117"/>
                    <a:pt x="3977" y="17071"/>
                    <a:pt x="3895" y="17071"/>
                  </a:cubicBezTo>
                  <a:lnTo>
                    <a:pt x="3773" y="17071"/>
                  </a:lnTo>
                  <a:lnTo>
                    <a:pt x="3863" y="17137"/>
                  </a:lnTo>
                  <a:cubicBezTo>
                    <a:pt x="3914" y="17174"/>
                    <a:pt x="3957" y="17239"/>
                    <a:pt x="3957" y="17283"/>
                  </a:cubicBezTo>
                  <a:cubicBezTo>
                    <a:pt x="3957" y="17327"/>
                    <a:pt x="3977" y="17375"/>
                    <a:pt x="4000" y="17389"/>
                  </a:cubicBezTo>
                  <a:cubicBezTo>
                    <a:pt x="4068" y="17431"/>
                    <a:pt x="4048" y="17582"/>
                    <a:pt x="3971" y="17612"/>
                  </a:cubicBezTo>
                  <a:cubicBezTo>
                    <a:pt x="3925" y="17630"/>
                    <a:pt x="3863" y="17593"/>
                    <a:pt x="3783" y="17502"/>
                  </a:cubicBezTo>
                  <a:cubicBezTo>
                    <a:pt x="3718" y="17428"/>
                    <a:pt x="3628" y="17371"/>
                    <a:pt x="3585" y="17371"/>
                  </a:cubicBezTo>
                  <a:cubicBezTo>
                    <a:pt x="3512" y="17371"/>
                    <a:pt x="3517" y="17387"/>
                    <a:pt x="3624" y="17612"/>
                  </a:cubicBezTo>
                  <a:cubicBezTo>
                    <a:pt x="3727" y="17828"/>
                    <a:pt x="3733" y="17866"/>
                    <a:pt x="3679" y="17922"/>
                  </a:cubicBezTo>
                  <a:cubicBezTo>
                    <a:pt x="3624" y="17979"/>
                    <a:pt x="3602" y="17969"/>
                    <a:pt x="3473" y="17827"/>
                  </a:cubicBezTo>
                  <a:cubicBezTo>
                    <a:pt x="3338" y="17680"/>
                    <a:pt x="3248" y="17634"/>
                    <a:pt x="3194" y="17689"/>
                  </a:cubicBezTo>
                  <a:cubicBezTo>
                    <a:pt x="3182" y="17701"/>
                    <a:pt x="3218" y="17808"/>
                    <a:pt x="3274" y="17926"/>
                  </a:cubicBezTo>
                  <a:cubicBezTo>
                    <a:pt x="3431" y="18259"/>
                    <a:pt x="3329" y="18379"/>
                    <a:pt x="3097" y="18134"/>
                  </a:cubicBezTo>
                  <a:cubicBezTo>
                    <a:pt x="2962" y="17992"/>
                    <a:pt x="2755" y="17946"/>
                    <a:pt x="2869" y="18083"/>
                  </a:cubicBezTo>
                  <a:cubicBezTo>
                    <a:pt x="2943" y="18171"/>
                    <a:pt x="3037" y="18474"/>
                    <a:pt x="3006" y="18525"/>
                  </a:cubicBezTo>
                  <a:cubicBezTo>
                    <a:pt x="2965" y="18592"/>
                    <a:pt x="2878" y="18561"/>
                    <a:pt x="2757" y="18434"/>
                  </a:cubicBezTo>
                  <a:cubicBezTo>
                    <a:pt x="2637" y="18307"/>
                    <a:pt x="2423" y="18240"/>
                    <a:pt x="2522" y="18361"/>
                  </a:cubicBezTo>
                  <a:cubicBezTo>
                    <a:pt x="2548" y="18392"/>
                    <a:pt x="2599" y="18504"/>
                    <a:pt x="2634" y="18605"/>
                  </a:cubicBezTo>
                  <a:cubicBezTo>
                    <a:pt x="2691" y="18768"/>
                    <a:pt x="2688" y="18795"/>
                    <a:pt x="2634" y="18850"/>
                  </a:cubicBezTo>
                  <a:cubicBezTo>
                    <a:pt x="2580" y="18905"/>
                    <a:pt x="2556" y="18896"/>
                    <a:pt x="2421" y="18759"/>
                  </a:cubicBezTo>
                  <a:cubicBezTo>
                    <a:pt x="2336" y="18673"/>
                    <a:pt x="2239" y="18602"/>
                    <a:pt x="2208" y="18602"/>
                  </a:cubicBezTo>
                  <a:cubicBezTo>
                    <a:pt x="2149" y="18602"/>
                    <a:pt x="2149" y="18595"/>
                    <a:pt x="2349" y="18996"/>
                  </a:cubicBezTo>
                  <a:cubicBezTo>
                    <a:pt x="2468" y="19237"/>
                    <a:pt x="2267" y="19277"/>
                    <a:pt x="2071" y="19051"/>
                  </a:cubicBezTo>
                  <a:cubicBezTo>
                    <a:pt x="1906" y="18861"/>
                    <a:pt x="1802" y="18842"/>
                    <a:pt x="1890" y="19018"/>
                  </a:cubicBezTo>
                  <a:cubicBezTo>
                    <a:pt x="1997" y="19233"/>
                    <a:pt x="2063" y="19421"/>
                    <a:pt x="2042" y="19456"/>
                  </a:cubicBezTo>
                  <a:cubicBezTo>
                    <a:pt x="1995" y="19533"/>
                    <a:pt x="1869" y="19495"/>
                    <a:pt x="1749" y="19369"/>
                  </a:cubicBezTo>
                  <a:cubicBezTo>
                    <a:pt x="1583" y="19194"/>
                    <a:pt x="1511" y="19199"/>
                    <a:pt x="1575" y="19380"/>
                  </a:cubicBezTo>
                  <a:cubicBezTo>
                    <a:pt x="1602" y="19456"/>
                    <a:pt x="1647" y="19560"/>
                    <a:pt x="1677" y="19614"/>
                  </a:cubicBezTo>
                  <a:cubicBezTo>
                    <a:pt x="1792" y="19823"/>
                    <a:pt x="1578" y="19860"/>
                    <a:pt x="1384" y="19665"/>
                  </a:cubicBezTo>
                  <a:cubicBezTo>
                    <a:pt x="1243" y="19522"/>
                    <a:pt x="1158" y="19497"/>
                    <a:pt x="1218" y="19614"/>
                  </a:cubicBezTo>
                  <a:cubicBezTo>
                    <a:pt x="1323" y="19819"/>
                    <a:pt x="1398" y="20047"/>
                    <a:pt x="1373" y="20088"/>
                  </a:cubicBezTo>
                  <a:cubicBezTo>
                    <a:pt x="1319" y="20176"/>
                    <a:pt x="1187" y="20134"/>
                    <a:pt x="1059" y="19986"/>
                  </a:cubicBezTo>
                  <a:cubicBezTo>
                    <a:pt x="921" y="19827"/>
                    <a:pt x="814" y="19781"/>
                    <a:pt x="878" y="19909"/>
                  </a:cubicBezTo>
                  <a:cubicBezTo>
                    <a:pt x="1014" y="20182"/>
                    <a:pt x="1088" y="20369"/>
                    <a:pt x="1070" y="20399"/>
                  </a:cubicBezTo>
                  <a:cubicBezTo>
                    <a:pt x="1058" y="20418"/>
                    <a:pt x="992" y="20432"/>
                    <a:pt x="925" y="20432"/>
                  </a:cubicBezTo>
                  <a:cubicBezTo>
                    <a:pt x="838" y="20432"/>
                    <a:pt x="778" y="20395"/>
                    <a:pt x="712" y="20304"/>
                  </a:cubicBezTo>
                  <a:cubicBezTo>
                    <a:pt x="660" y="20234"/>
                    <a:pt x="602" y="20176"/>
                    <a:pt x="585" y="20176"/>
                  </a:cubicBezTo>
                  <a:cubicBezTo>
                    <a:pt x="542" y="20176"/>
                    <a:pt x="594" y="20344"/>
                    <a:pt x="686" y="20512"/>
                  </a:cubicBezTo>
                  <a:cubicBezTo>
                    <a:pt x="781" y="20683"/>
                    <a:pt x="742" y="20747"/>
                    <a:pt x="542" y="20749"/>
                  </a:cubicBezTo>
                  <a:cubicBezTo>
                    <a:pt x="415" y="20751"/>
                    <a:pt x="407" y="20759"/>
                    <a:pt x="405" y="20921"/>
                  </a:cubicBezTo>
                  <a:cubicBezTo>
                    <a:pt x="402" y="21062"/>
                    <a:pt x="388" y="21090"/>
                    <a:pt x="318" y="21089"/>
                  </a:cubicBezTo>
                  <a:cubicBezTo>
                    <a:pt x="211" y="21088"/>
                    <a:pt x="123" y="21206"/>
                    <a:pt x="137" y="21334"/>
                  </a:cubicBezTo>
                  <a:cubicBezTo>
                    <a:pt x="145" y="21406"/>
                    <a:pt x="129" y="21429"/>
                    <a:pt x="76" y="21425"/>
                  </a:cubicBezTo>
                  <a:cubicBezTo>
                    <a:pt x="3" y="21419"/>
                    <a:pt x="-26" y="21498"/>
                    <a:pt x="29" y="21553"/>
                  </a:cubicBezTo>
                  <a:cubicBezTo>
                    <a:pt x="75" y="21600"/>
                    <a:pt x="110" y="21587"/>
                    <a:pt x="213" y="21476"/>
                  </a:cubicBezTo>
                  <a:cubicBezTo>
                    <a:pt x="288" y="21395"/>
                    <a:pt x="322" y="21382"/>
                    <a:pt x="365" y="21418"/>
                  </a:cubicBezTo>
                  <a:cubicBezTo>
                    <a:pt x="409" y="21455"/>
                    <a:pt x="437" y="21428"/>
                    <a:pt x="488" y="21305"/>
                  </a:cubicBezTo>
                  <a:cubicBezTo>
                    <a:pt x="550" y="21153"/>
                    <a:pt x="559" y="21151"/>
                    <a:pt x="712" y="21177"/>
                  </a:cubicBezTo>
                  <a:cubicBezTo>
                    <a:pt x="869" y="21204"/>
                    <a:pt x="871" y="21202"/>
                    <a:pt x="853" y="21078"/>
                  </a:cubicBezTo>
                  <a:cubicBezTo>
                    <a:pt x="830" y="20925"/>
                    <a:pt x="891" y="20883"/>
                    <a:pt x="1106" y="20896"/>
                  </a:cubicBezTo>
                  <a:cubicBezTo>
                    <a:pt x="1258" y="20905"/>
                    <a:pt x="1265" y="20898"/>
                    <a:pt x="1214" y="20815"/>
                  </a:cubicBezTo>
                  <a:cubicBezTo>
                    <a:pt x="1090" y="20615"/>
                    <a:pt x="1417" y="20492"/>
                    <a:pt x="1554" y="20687"/>
                  </a:cubicBezTo>
                  <a:cubicBezTo>
                    <a:pt x="1597" y="20749"/>
                    <a:pt x="1640" y="20761"/>
                    <a:pt x="1742" y="20742"/>
                  </a:cubicBezTo>
                  <a:cubicBezTo>
                    <a:pt x="1815" y="20728"/>
                    <a:pt x="1892" y="20699"/>
                    <a:pt x="1915" y="20676"/>
                  </a:cubicBezTo>
                  <a:cubicBezTo>
                    <a:pt x="1943" y="20649"/>
                    <a:pt x="1915" y="20644"/>
                    <a:pt x="1832" y="20662"/>
                  </a:cubicBezTo>
                  <a:cubicBezTo>
                    <a:pt x="1722" y="20685"/>
                    <a:pt x="1690" y="20673"/>
                    <a:pt x="1604" y="20556"/>
                  </a:cubicBezTo>
                  <a:cubicBezTo>
                    <a:pt x="1530" y="20455"/>
                    <a:pt x="1515" y="20402"/>
                    <a:pt x="1547" y="20351"/>
                  </a:cubicBezTo>
                  <a:cubicBezTo>
                    <a:pt x="1613" y="20245"/>
                    <a:pt x="1704" y="20251"/>
                    <a:pt x="1839" y="20366"/>
                  </a:cubicBezTo>
                  <a:cubicBezTo>
                    <a:pt x="1927" y="20440"/>
                    <a:pt x="2003" y="20465"/>
                    <a:pt x="2089" y="20454"/>
                  </a:cubicBezTo>
                  <a:cubicBezTo>
                    <a:pt x="2156" y="20445"/>
                    <a:pt x="2227" y="20437"/>
                    <a:pt x="2244" y="20435"/>
                  </a:cubicBezTo>
                  <a:cubicBezTo>
                    <a:pt x="2261" y="20434"/>
                    <a:pt x="2273" y="20401"/>
                    <a:pt x="2273" y="20366"/>
                  </a:cubicBezTo>
                  <a:cubicBezTo>
                    <a:pt x="2273" y="20320"/>
                    <a:pt x="2246" y="20310"/>
                    <a:pt x="2179" y="20326"/>
                  </a:cubicBezTo>
                  <a:cubicBezTo>
                    <a:pt x="2052" y="20356"/>
                    <a:pt x="1830" y="20178"/>
                    <a:pt x="1868" y="20077"/>
                  </a:cubicBezTo>
                  <a:cubicBezTo>
                    <a:pt x="1914" y="19957"/>
                    <a:pt x="2018" y="19951"/>
                    <a:pt x="2161" y="20059"/>
                  </a:cubicBezTo>
                  <a:cubicBezTo>
                    <a:pt x="2330" y="20187"/>
                    <a:pt x="2583" y="20196"/>
                    <a:pt x="2605" y="20077"/>
                  </a:cubicBezTo>
                  <a:cubicBezTo>
                    <a:pt x="2617" y="20017"/>
                    <a:pt x="2594" y="20002"/>
                    <a:pt x="2519" y="20012"/>
                  </a:cubicBezTo>
                  <a:cubicBezTo>
                    <a:pt x="2371" y="20030"/>
                    <a:pt x="2233" y="19937"/>
                    <a:pt x="2233" y="19818"/>
                  </a:cubicBezTo>
                  <a:cubicBezTo>
                    <a:pt x="2233" y="19668"/>
                    <a:pt x="2300" y="19647"/>
                    <a:pt x="2475" y="19752"/>
                  </a:cubicBezTo>
                  <a:cubicBezTo>
                    <a:pt x="2656" y="19860"/>
                    <a:pt x="2819" y="19888"/>
                    <a:pt x="2894" y="19825"/>
                  </a:cubicBezTo>
                  <a:cubicBezTo>
                    <a:pt x="2975" y="19758"/>
                    <a:pt x="2959" y="19695"/>
                    <a:pt x="2866" y="19719"/>
                  </a:cubicBezTo>
                  <a:cubicBezTo>
                    <a:pt x="2751" y="19750"/>
                    <a:pt x="2560" y="19597"/>
                    <a:pt x="2576" y="19486"/>
                  </a:cubicBezTo>
                  <a:cubicBezTo>
                    <a:pt x="2595" y="19360"/>
                    <a:pt x="2662" y="19352"/>
                    <a:pt x="2826" y="19464"/>
                  </a:cubicBezTo>
                  <a:cubicBezTo>
                    <a:pt x="2967" y="19560"/>
                    <a:pt x="3134" y="19585"/>
                    <a:pt x="3234" y="19522"/>
                  </a:cubicBezTo>
                  <a:cubicBezTo>
                    <a:pt x="3316" y="19471"/>
                    <a:pt x="3290" y="19413"/>
                    <a:pt x="3187" y="19413"/>
                  </a:cubicBezTo>
                  <a:cubicBezTo>
                    <a:pt x="3055" y="19413"/>
                    <a:pt x="2905" y="19295"/>
                    <a:pt x="2905" y="19193"/>
                  </a:cubicBezTo>
                  <a:cubicBezTo>
                    <a:pt x="2905" y="19065"/>
                    <a:pt x="3024" y="19047"/>
                    <a:pt x="3165" y="19153"/>
                  </a:cubicBezTo>
                  <a:cubicBezTo>
                    <a:pt x="3309" y="19261"/>
                    <a:pt x="3492" y="19295"/>
                    <a:pt x="3570" y="19230"/>
                  </a:cubicBezTo>
                  <a:cubicBezTo>
                    <a:pt x="3662" y="19154"/>
                    <a:pt x="3627" y="19084"/>
                    <a:pt x="3498" y="19084"/>
                  </a:cubicBezTo>
                  <a:cubicBezTo>
                    <a:pt x="3349" y="19084"/>
                    <a:pt x="3241" y="19005"/>
                    <a:pt x="3241" y="18894"/>
                  </a:cubicBezTo>
                  <a:cubicBezTo>
                    <a:pt x="3241" y="18768"/>
                    <a:pt x="3362" y="18751"/>
                    <a:pt x="3505" y="18857"/>
                  </a:cubicBezTo>
                  <a:cubicBezTo>
                    <a:pt x="3576" y="18911"/>
                    <a:pt x="3694" y="18957"/>
                    <a:pt x="3765" y="18960"/>
                  </a:cubicBezTo>
                  <a:cubicBezTo>
                    <a:pt x="3875" y="18964"/>
                    <a:pt x="3906" y="18942"/>
                    <a:pt x="3968" y="18817"/>
                  </a:cubicBezTo>
                  <a:cubicBezTo>
                    <a:pt x="4017" y="18717"/>
                    <a:pt x="4070" y="18668"/>
                    <a:pt x="4130" y="18668"/>
                  </a:cubicBezTo>
                  <a:cubicBezTo>
                    <a:pt x="4179" y="18668"/>
                    <a:pt x="4249" y="18626"/>
                    <a:pt x="4282" y="18576"/>
                  </a:cubicBezTo>
                  <a:cubicBezTo>
                    <a:pt x="4339" y="18490"/>
                    <a:pt x="4331" y="18485"/>
                    <a:pt x="4170" y="18459"/>
                  </a:cubicBezTo>
                  <a:cubicBezTo>
                    <a:pt x="4063" y="18442"/>
                    <a:pt x="3986" y="18400"/>
                    <a:pt x="3957" y="18346"/>
                  </a:cubicBezTo>
                  <a:cubicBezTo>
                    <a:pt x="3866" y="18175"/>
                    <a:pt x="4012" y="18120"/>
                    <a:pt x="4203" y="18255"/>
                  </a:cubicBezTo>
                  <a:cubicBezTo>
                    <a:pt x="4356" y="18363"/>
                    <a:pt x="4576" y="18366"/>
                    <a:pt x="4633" y="18258"/>
                  </a:cubicBezTo>
                  <a:cubicBezTo>
                    <a:pt x="4657" y="18213"/>
                    <a:pt x="4667" y="18158"/>
                    <a:pt x="4654" y="18138"/>
                  </a:cubicBezTo>
                  <a:cubicBezTo>
                    <a:pt x="4617" y="18077"/>
                    <a:pt x="4749" y="18000"/>
                    <a:pt x="4839" y="18028"/>
                  </a:cubicBezTo>
                  <a:cubicBezTo>
                    <a:pt x="4898" y="18047"/>
                    <a:pt x="4935" y="18027"/>
                    <a:pt x="4969" y="17963"/>
                  </a:cubicBezTo>
                  <a:cubicBezTo>
                    <a:pt x="5027" y="17853"/>
                    <a:pt x="5024" y="17848"/>
                    <a:pt x="4864" y="17831"/>
                  </a:cubicBezTo>
                  <a:cubicBezTo>
                    <a:pt x="4703" y="17814"/>
                    <a:pt x="4633" y="17762"/>
                    <a:pt x="4633" y="17659"/>
                  </a:cubicBezTo>
                  <a:cubicBezTo>
                    <a:pt x="4633" y="17538"/>
                    <a:pt x="4741" y="17519"/>
                    <a:pt x="4896" y="17612"/>
                  </a:cubicBezTo>
                  <a:cubicBezTo>
                    <a:pt x="5123" y="17747"/>
                    <a:pt x="5254" y="17766"/>
                    <a:pt x="5305" y="17670"/>
                  </a:cubicBezTo>
                  <a:cubicBezTo>
                    <a:pt x="5378" y="17532"/>
                    <a:pt x="5354" y="17501"/>
                    <a:pt x="5168" y="17488"/>
                  </a:cubicBezTo>
                  <a:cubicBezTo>
                    <a:pt x="5016" y="17477"/>
                    <a:pt x="4988" y="17460"/>
                    <a:pt x="4976" y="17375"/>
                  </a:cubicBezTo>
                  <a:cubicBezTo>
                    <a:pt x="4953" y="17212"/>
                    <a:pt x="5025" y="17185"/>
                    <a:pt x="5204" y="17287"/>
                  </a:cubicBezTo>
                  <a:cubicBezTo>
                    <a:pt x="5445" y="17424"/>
                    <a:pt x="5586" y="17429"/>
                    <a:pt x="5666" y="17305"/>
                  </a:cubicBezTo>
                  <a:cubicBezTo>
                    <a:pt x="5703" y="17249"/>
                    <a:pt x="5720" y="17182"/>
                    <a:pt x="5706" y="17159"/>
                  </a:cubicBezTo>
                  <a:cubicBezTo>
                    <a:pt x="5672" y="17103"/>
                    <a:pt x="5828" y="17022"/>
                    <a:pt x="5908" y="17053"/>
                  </a:cubicBezTo>
                  <a:cubicBezTo>
                    <a:pt x="5946" y="17068"/>
                    <a:pt x="5990" y="17042"/>
                    <a:pt x="6017" y="16991"/>
                  </a:cubicBezTo>
                  <a:cubicBezTo>
                    <a:pt x="6084" y="16865"/>
                    <a:pt x="6079" y="16860"/>
                    <a:pt x="5901" y="16860"/>
                  </a:cubicBezTo>
                  <a:cubicBezTo>
                    <a:pt x="5707" y="16860"/>
                    <a:pt x="5602" y="16766"/>
                    <a:pt x="5684" y="16666"/>
                  </a:cubicBezTo>
                  <a:cubicBezTo>
                    <a:pt x="5749" y="16588"/>
                    <a:pt x="5800" y="16586"/>
                    <a:pt x="5937" y="16659"/>
                  </a:cubicBezTo>
                  <a:cubicBezTo>
                    <a:pt x="6131" y="16761"/>
                    <a:pt x="6244" y="16775"/>
                    <a:pt x="6324" y="16703"/>
                  </a:cubicBezTo>
                  <a:cubicBezTo>
                    <a:pt x="6365" y="16665"/>
                    <a:pt x="6400" y="16598"/>
                    <a:pt x="6400" y="16556"/>
                  </a:cubicBezTo>
                  <a:cubicBezTo>
                    <a:pt x="6400" y="16515"/>
                    <a:pt x="6413" y="16470"/>
                    <a:pt x="6432" y="16458"/>
                  </a:cubicBezTo>
                  <a:cubicBezTo>
                    <a:pt x="6484" y="16426"/>
                    <a:pt x="7033" y="16795"/>
                    <a:pt x="7180" y="16962"/>
                  </a:cubicBezTo>
                  <a:cubicBezTo>
                    <a:pt x="7251" y="17041"/>
                    <a:pt x="7402" y="17171"/>
                    <a:pt x="7516" y="17250"/>
                  </a:cubicBezTo>
                  <a:cubicBezTo>
                    <a:pt x="7631" y="17330"/>
                    <a:pt x="7810" y="17477"/>
                    <a:pt x="7914" y="17575"/>
                  </a:cubicBezTo>
                  <a:cubicBezTo>
                    <a:pt x="8018" y="17674"/>
                    <a:pt x="8189" y="17798"/>
                    <a:pt x="8293" y="17849"/>
                  </a:cubicBezTo>
                  <a:cubicBezTo>
                    <a:pt x="8398" y="17901"/>
                    <a:pt x="8591" y="18040"/>
                    <a:pt x="8723" y="18160"/>
                  </a:cubicBezTo>
                  <a:cubicBezTo>
                    <a:pt x="8945" y="18359"/>
                    <a:pt x="9047" y="18425"/>
                    <a:pt x="9345" y="18558"/>
                  </a:cubicBezTo>
                  <a:cubicBezTo>
                    <a:pt x="9403" y="18584"/>
                    <a:pt x="9530" y="18669"/>
                    <a:pt x="9627" y="18748"/>
                  </a:cubicBezTo>
                  <a:cubicBezTo>
                    <a:pt x="9724" y="18827"/>
                    <a:pt x="9895" y="18926"/>
                    <a:pt x="10006" y="18967"/>
                  </a:cubicBezTo>
                  <a:cubicBezTo>
                    <a:pt x="10118" y="19008"/>
                    <a:pt x="10256" y="19083"/>
                    <a:pt x="10314" y="19135"/>
                  </a:cubicBezTo>
                  <a:cubicBezTo>
                    <a:pt x="10521" y="19321"/>
                    <a:pt x="10764" y="19456"/>
                    <a:pt x="10838" y="19427"/>
                  </a:cubicBezTo>
                  <a:cubicBezTo>
                    <a:pt x="10886" y="19408"/>
                    <a:pt x="10954" y="19443"/>
                    <a:pt x="11043" y="19530"/>
                  </a:cubicBezTo>
                  <a:cubicBezTo>
                    <a:pt x="11194" y="19674"/>
                    <a:pt x="11528" y="19854"/>
                    <a:pt x="11730" y="19898"/>
                  </a:cubicBezTo>
                  <a:cubicBezTo>
                    <a:pt x="11804" y="19914"/>
                    <a:pt x="11888" y="19954"/>
                    <a:pt x="11914" y="19986"/>
                  </a:cubicBezTo>
                  <a:cubicBezTo>
                    <a:pt x="12029" y="20126"/>
                    <a:pt x="12367" y="20304"/>
                    <a:pt x="12518" y="20304"/>
                  </a:cubicBezTo>
                  <a:cubicBezTo>
                    <a:pt x="12603" y="20304"/>
                    <a:pt x="12765" y="20350"/>
                    <a:pt x="12876" y="20406"/>
                  </a:cubicBezTo>
                  <a:cubicBezTo>
                    <a:pt x="12986" y="20463"/>
                    <a:pt x="13144" y="20525"/>
                    <a:pt x="13230" y="20541"/>
                  </a:cubicBezTo>
                  <a:cubicBezTo>
                    <a:pt x="13315" y="20557"/>
                    <a:pt x="13468" y="20629"/>
                    <a:pt x="13566" y="20702"/>
                  </a:cubicBezTo>
                  <a:cubicBezTo>
                    <a:pt x="13714" y="20811"/>
                    <a:pt x="13787" y="20834"/>
                    <a:pt x="13996" y="20841"/>
                  </a:cubicBezTo>
                  <a:cubicBezTo>
                    <a:pt x="14135" y="20845"/>
                    <a:pt x="14322" y="20883"/>
                    <a:pt x="14412" y="20921"/>
                  </a:cubicBezTo>
                  <a:cubicBezTo>
                    <a:pt x="14501" y="20960"/>
                    <a:pt x="14636" y="20985"/>
                    <a:pt x="14708" y="20980"/>
                  </a:cubicBezTo>
                  <a:cubicBezTo>
                    <a:pt x="14780" y="20974"/>
                    <a:pt x="14883" y="20995"/>
                    <a:pt x="14936" y="21023"/>
                  </a:cubicBezTo>
                  <a:cubicBezTo>
                    <a:pt x="14988" y="21052"/>
                    <a:pt x="15082" y="21072"/>
                    <a:pt x="15145" y="21071"/>
                  </a:cubicBezTo>
                  <a:cubicBezTo>
                    <a:pt x="15209" y="21069"/>
                    <a:pt x="15328" y="21071"/>
                    <a:pt x="15409" y="21074"/>
                  </a:cubicBezTo>
                  <a:cubicBezTo>
                    <a:pt x="15705" y="21087"/>
                    <a:pt x="16024" y="21081"/>
                    <a:pt x="16312" y="21060"/>
                  </a:cubicBezTo>
                  <a:cubicBezTo>
                    <a:pt x="16474" y="21048"/>
                    <a:pt x="16683" y="21037"/>
                    <a:pt x="16779" y="21034"/>
                  </a:cubicBezTo>
                  <a:cubicBezTo>
                    <a:pt x="16887" y="21031"/>
                    <a:pt x="17010" y="20988"/>
                    <a:pt x="17107" y="20921"/>
                  </a:cubicBezTo>
                  <a:cubicBezTo>
                    <a:pt x="17193" y="20863"/>
                    <a:pt x="17312" y="20815"/>
                    <a:pt x="17371" y="20815"/>
                  </a:cubicBezTo>
                  <a:cubicBezTo>
                    <a:pt x="17431" y="20815"/>
                    <a:pt x="17590" y="20748"/>
                    <a:pt x="17725" y="20665"/>
                  </a:cubicBezTo>
                  <a:cubicBezTo>
                    <a:pt x="18024" y="20482"/>
                    <a:pt x="18564" y="19903"/>
                    <a:pt x="18564" y="19767"/>
                  </a:cubicBezTo>
                  <a:cubicBezTo>
                    <a:pt x="18564" y="19715"/>
                    <a:pt x="18610" y="19618"/>
                    <a:pt x="18665" y="19551"/>
                  </a:cubicBezTo>
                  <a:cubicBezTo>
                    <a:pt x="18746" y="19454"/>
                    <a:pt x="18773" y="19349"/>
                    <a:pt x="18813" y="18985"/>
                  </a:cubicBezTo>
                  <a:cubicBezTo>
                    <a:pt x="18840" y="18740"/>
                    <a:pt x="18860" y="18492"/>
                    <a:pt x="18860" y="18434"/>
                  </a:cubicBezTo>
                  <a:cubicBezTo>
                    <a:pt x="18858" y="18153"/>
                    <a:pt x="18817" y="17790"/>
                    <a:pt x="18777" y="17714"/>
                  </a:cubicBezTo>
                  <a:cubicBezTo>
                    <a:pt x="18745" y="17654"/>
                    <a:pt x="18748" y="17597"/>
                    <a:pt x="18784" y="17517"/>
                  </a:cubicBezTo>
                  <a:cubicBezTo>
                    <a:pt x="18823" y="17430"/>
                    <a:pt x="18823" y="17387"/>
                    <a:pt x="18784" y="17323"/>
                  </a:cubicBezTo>
                  <a:cubicBezTo>
                    <a:pt x="18708" y="17200"/>
                    <a:pt x="18717" y="17175"/>
                    <a:pt x="18943" y="16922"/>
                  </a:cubicBezTo>
                  <a:cubicBezTo>
                    <a:pt x="19160" y="16680"/>
                    <a:pt x="19185" y="16629"/>
                    <a:pt x="19109" y="16582"/>
                  </a:cubicBezTo>
                  <a:cubicBezTo>
                    <a:pt x="19036" y="16536"/>
                    <a:pt x="19154" y="16428"/>
                    <a:pt x="19247" y="16458"/>
                  </a:cubicBezTo>
                  <a:cubicBezTo>
                    <a:pt x="19309" y="16478"/>
                    <a:pt x="19382" y="16421"/>
                    <a:pt x="19561" y="16220"/>
                  </a:cubicBezTo>
                  <a:cubicBezTo>
                    <a:pt x="19690" y="16076"/>
                    <a:pt x="19813" y="15975"/>
                    <a:pt x="19832" y="15994"/>
                  </a:cubicBezTo>
                  <a:cubicBezTo>
                    <a:pt x="19851" y="16013"/>
                    <a:pt x="19847" y="16153"/>
                    <a:pt x="19825" y="16304"/>
                  </a:cubicBezTo>
                  <a:cubicBezTo>
                    <a:pt x="19773" y="16666"/>
                    <a:pt x="19774" y="16846"/>
                    <a:pt x="19825" y="16794"/>
                  </a:cubicBezTo>
                  <a:cubicBezTo>
                    <a:pt x="19847" y="16772"/>
                    <a:pt x="19892" y="16538"/>
                    <a:pt x="19926" y="16275"/>
                  </a:cubicBezTo>
                  <a:lnTo>
                    <a:pt x="19988" y="15797"/>
                  </a:lnTo>
                  <a:lnTo>
                    <a:pt x="20338" y="15410"/>
                  </a:lnTo>
                  <a:cubicBezTo>
                    <a:pt x="20531" y="15197"/>
                    <a:pt x="20715" y="14978"/>
                    <a:pt x="20743" y="14924"/>
                  </a:cubicBezTo>
                  <a:cubicBezTo>
                    <a:pt x="20841" y="14735"/>
                    <a:pt x="21070" y="14746"/>
                    <a:pt x="21307" y="14946"/>
                  </a:cubicBezTo>
                  <a:lnTo>
                    <a:pt x="21448" y="15063"/>
                  </a:lnTo>
                  <a:lnTo>
                    <a:pt x="21437" y="15643"/>
                  </a:lnTo>
                  <a:cubicBezTo>
                    <a:pt x="21431" y="15996"/>
                    <a:pt x="21444" y="16220"/>
                    <a:pt x="21469" y="16220"/>
                  </a:cubicBezTo>
                  <a:cubicBezTo>
                    <a:pt x="21508" y="16220"/>
                    <a:pt x="21540" y="15533"/>
                    <a:pt x="21516" y="15201"/>
                  </a:cubicBezTo>
                  <a:cubicBezTo>
                    <a:pt x="21498" y="14944"/>
                    <a:pt x="21409" y="14862"/>
                    <a:pt x="20999" y="14719"/>
                  </a:cubicBezTo>
                  <a:cubicBezTo>
                    <a:pt x="20936" y="14697"/>
                    <a:pt x="20941" y="14668"/>
                    <a:pt x="21050" y="14467"/>
                  </a:cubicBezTo>
                  <a:cubicBezTo>
                    <a:pt x="21118" y="14343"/>
                    <a:pt x="21183" y="14152"/>
                    <a:pt x="21198" y="14040"/>
                  </a:cubicBezTo>
                  <a:cubicBezTo>
                    <a:pt x="21213" y="13928"/>
                    <a:pt x="21244" y="13825"/>
                    <a:pt x="21263" y="13813"/>
                  </a:cubicBezTo>
                  <a:cubicBezTo>
                    <a:pt x="21282" y="13802"/>
                    <a:pt x="21289" y="13770"/>
                    <a:pt x="21278" y="13740"/>
                  </a:cubicBezTo>
                  <a:cubicBezTo>
                    <a:pt x="21266" y="13711"/>
                    <a:pt x="21286" y="13614"/>
                    <a:pt x="21321" y="13529"/>
                  </a:cubicBezTo>
                  <a:cubicBezTo>
                    <a:pt x="21391" y="13360"/>
                    <a:pt x="21397" y="12916"/>
                    <a:pt x="21332" y="12875"/>
                  </a:cubicBezTo>
                  <a:cubicBezTo>
                    <a:pt x="21272" y="12837"/>
                    <a:pt x="21338" y="12553"/>
                    <a:pt x="21426" y="12469"/>
                  </a:cubicBezTo>
                  <a:cubicBezTo>
                    <a:pt x="21480" y="12418"/>
                    <a:pt x="21510" y="12301"/>
                    <a:pt x="21531" y="12082"/>
                  </a:cubicBezTo>
                  <a:cubicBezTo>
                    <a:pt x="21574" y="11614"/>
                    <a:pt x="21563" y="11570"/>
                    <a:pt x="21364" y="11520"/>
                  </a:cubicBezTo>
                  <a:cubicBezTo>
                    <a:pt x="21138" y="11462"/>
                    <a:pt x="21105" y="11436"/>
                    <a:pt x="21075" y="11286"/>
                  </a:cubicBezTo>
                  <a:cubicBezTo>
                    <a:pt x="21061" y="11215"/>
                    <a:pt x="20964" y="11029"/>
                    <a:pt x="20858" y="10873"/>
                  </a:cubicBezTo>
                  <a:cubicBezTo>
                    <a:pt x="20738" y="10695"/>
                    <a:pt x="20677" y="10563"/>
                    <a:pt x="20692" y="10515"/>
                  </a:cubicBezTo>
                  <a:cubicBezTo>
                    <a:pt x="20705" y="10474"/>
                    <a:pt x="20695" y="10428"/>
                    <a:pt x="20671" y="10413"/>
                  </a:cubicBezTo>
                  <a:cubicBezTo>
                    <a:pt x="20646" y="10398"/>
                    <a:pt x="20627" y="10340"/>
                    <a:pt x="20627" y="10282"/>
                  </a:cubicBezTo>
                  <a:cubicBezTo>
                    <a:pt x="20627" y="10141"/>
                    <a:pt x="20519" y="9973"/>
                    <a:pt x="20237" y="9679"/>
                  </a:cubicBezTo>
                  <a:cubicBezTo>
                    <a:pt x="20162" y="9601"/>
                    <a:pt x="20146" y="9534"/>
                    <a:pt x="20143" y="9277"/>
                  </a:cubicBezTo>
                  <a:cubicBezTo>
                    <a:pt x="20139" y="8944"/>
                    <a:pt x="20112" y="8861"/>
                    <a:pt x="20006" y="8861"/>
                  </a:cubicBezTo>
                  <a:cubicBezTo>
                    <a:pt x="19941" y="8861"/>
                    <a:pt x="19404" y="8376"/>
                    <a:pt x="19370" y="8287"/>
                  </a:cubicBezTo>
                  <a:cubicBezTo>
                    <a:pt x="19361" y="8264"/>
                    <a:pt x="19319" y="8196"/>
                    <a:pt x="19279" y="8138"/>
                  </a:cubicBezTo>
                  <a:cubicBezTo>
                    <a:pt x="19239" y="8079"/>
                    <a:pt x="19182" y="7954"/>
                    <a:pt x="19153" y="7860"/>
                  </a:cubicBezTo>
                  <a:cubicBezTo>
                    <a:pt x="19115" y="7739"/>
                    <a:pt x="18988" y="7576"/>
                    <a:pt x="18716" y="7301"/>
                  </a:cubicBezTo>
                  <a:cubicBezTo>
                    <a:pt x="18270" y="6851"/>
                    <a:pt x="18087" y="6626"/>
                    <a:pt x="18087" y="6531"/>
                  </a:cubicBezTo>
                  <a:cubicBezTo>
                    <a:pt x="18087" y="6493"/>
                    <a:pt x="17810" y="6181"/>
                    <a:pt x="17472" y="5837"/>
                  </a:cubicBezTo>
                  <a:cubicBezTo>
                    <a:pt x="17135" y="5492"/>
                    <a:pt x="16803" y="5138"/>
                    <a:pt x="16735" y="5051"/>
                  </a:cubicBezTo>
                  <a:cubicBezTo>
                    <a:pt x="16667" y="4964"/>
                    <a:pt x="16569" y="4875"/>
                    <a:pt x="16515" y="4850"/>
                  </a:cubicBezTo>
                  <a:cubicBezTo>
                    <a:pt x="16461" y="4826"/>
                    <a:pt x="16362" y="4714"/>
                    <a:pt x="16294" y="4602"/>
                  </a:cubicBezTo>
                  <a:cubicBezTo>
                    <a:pt x="16214" y="4470"/>
                    <a:pt x="16084" y="4343"/>
                    <a:pt x="15926" y="4240"/>
                  </a:cubicBezTo>
                  <a:cubicBezTo>
                    <a:pt x="15792" y="4154"/>
                    <a:pt x="15596" y="3994"/>
                    <a:pt x="15488" y="3886"/>
                  </a:cubicBezTo>
                  <a:cubicBezTo>
                    <a:pt x="15058" y="3454"/>
                    <a:pt x="14868" y="3296"/>
                    <a:pt x="14607" y="3137"/>
                  </a:cubicBezTo>
                  <a:cubicBezTo>
                    <a:pt x="14456" y="3046"/>
                    <a:pt x="14222" y="2858"/>
                    <a:pt x="14083" y="2721"/>
                  </a:cubicBezTo>
                  <a:cubicBezTo>
                    <a:pt x="13834" y="2476"/>
                    <a:pt x="13254" y="2140"/>
                    <a:pt x="13082" y="2140"/>
                  </a:cubicBezTo>
                  <a:cubicBezTo>
                    <a:pt x="13039" y="2140"/>
                    <a:pt x="12990" y="2093"/>
                    <a:pt x="12970" y="2038"/>
                  </a:cubicBezTo>
                  <a:cubicBezTo>
                    <a:pt x="12914" y="1890"/>
                    <a:pt x="12459" y="1599"/>
                    <a:pt x="12185" y="1538"/>
                  </a:cubicBezTo>
                  <a:cubicBezTo>
                    <a:pt x="12010" y="1498"/>
                    <a:pt x="11929" y="1455"/>
                    <a:pt x="11864" y="1362"/>
                  </a:cubicBezTo>
                  <a:cubicBezTo>
                    <a:pt x="11811" y="1288"/>
                    <a:pt x="11753" y="1249"/>
                    <a:pt x="11716" y="1264"/>
                  </a:cubicBezTo>
                  <a:cubicBezTo>
                    <a:pt x="11682" y="1277"/>
                    <a:pt x="11594" y="1243"/>
                    <a:pt x="11521" y="1187"/>
                  </a:cubicBezTo>
                  <a:cubicBezTo>
                    <a:pt x="11354" y="1061"/>
                    <a:pt x="11032" y="946"/>
                    <a:pt x="10834" y="946"/>
                  </a:cubicBezTo>
                  <a:cubicBezTo>
                    <a:pt x="10719" y="946"/>
                    <a:pt x="10681" y="928"/>
                    <a:pt x="10664" y="862"/>
                  </a:cubicBezTo>
                  <a:cubicBezTo>
                    <a:pt x="10652" y="815"/>
                    <a:pt x="10618" y="778"/>
                    <a:pt x="10592" y="782"/>
                  </a:cubicBezTo>
                  <a:cubicBezTo>
                    <a:pt x="10566" y="786"/>
                    <a:pt x="10471" y="758"/>
                    <a:pt x="10379" y="716"/>
                  </a:cubicBezTo>
                  <a:cubicBezTo>
                    <a:pt x="10286" y="674"/>
                    <a:pt x="10085" y="629"/>
                    <a:pt x="9934" y="617"/>
                  </a:cubicBezTo>
                  <a:cubicBezTo>
                    <a:pt x="9784" y="606"/>
                    <a:pt x="9633" y="571"/>
                    <a:pt x="9598" y="541"/>
                  </a:cubicBezTo>
                  <a:cubicBezTo>
                    <a:pt x="9480" y="438"/>
                    <a:pt x="9040" y="376"/>
                    <a:pt x="8781" y="424"/>
                  </a:cubicBezTo>
                  <a:cubicBezTo>
                    <a:pt x="8602" y="457"/>
                    <a:pt x="8525" y="453"/>
                    <a:pt x="8470" y="413"/>
                  </a:cubicBezTo>
                  <a:cubicBezTo>
                    <a:pt x="8420" y="375"/>
                    <a:pt x="8384" y="371"/>
                    <a:pt x="8348" y="402"/>
                  </a:cubicBezTo>
                  <a:cubicBezTo>
                    <a:pt x="8309" y="434"/>
                    <a:pt x="8241" y="388"/>
                    <a:pt x="8087" y="223"/>
                  </a:cubicBezTo>
                  <a:lnTo>
                    <a:pt x="7878" y="0"/>
                  </a:lnTo>
                  <a:close/>
                  <a:moveTo>
                    <a:pt x="253" y="20475"/>
                  </a:moveTo>
                  <a:cubicBezTo>
                    <a:pt x="235" y="20475"/>
                    <a:pt x="230" y="20513"/>
                    <a:pt x="242" y="20559"/>
                  </a:cubicBezTo>
                  <a:cubicBezTo>
                    <a:pt x="254" y="20606"/>
                    <a:pt x="278" y="20643"/>
                    <a:pt x="296" y="20643"/>
                  </a:cubicBezTo>
                  <a:cubicBezTo>
                    <a:pt x="314" y="20643"/>
                    <a:pt x="319" y="20606"/>
                    <a:pt x="307" y="20559"/>
                  </a:cubicBezTo>
                  <a:cubicBezTo>
                    <a:pt x="295" y="20513"/>
                    <a:pt x="271" y="20475"/>
                    <a:pt x="253" y="20475"/>
                  </a:cubicBezTo>
                  <a:close/>
                  <a:moveTo>
                    <a:pt x="1557" y="20943"/>
                  </a:moveTo>
                  <a:cubicBezTo>
                    <a:pt x="1524" y="20944"/>
                    <a:pt x="1449" y="20972"/>
                    <a:pt x="1391" y="21005"/>
                  </a:cubicBezTo>
                  <a:lnTo>
                    <a:pt x="1286" y="21067"/>
                  </a:lnTo>
                  <a:lnTo>
                    <a:pt x="1402" y="21053"/>
                  </a:lnTo>
                  <a:cubicBezTo>
                    <a:pt x="1528" y="21040"/>
                    <a:pt x="1669" y="20940"/>
                    <a:pt x="1557" y="20943"/>
                  </a:cubicBezTo>
                  <a:close/>
                  <a:moveTo>
                    <a:pt x="1250" y="21257"/>
                  </a:moveTo>
                  <a:cubicBezTo>
                    <a:pt x="1236" y="21247"/>
                    <a:pt x="1208" y="21249"/>
                    <a:pt x="1167" y="21264"/>
                  </a:cubicBezTo>
                  <a:cubicBezTo>
                    <a:pt x="1129" y="21279"/>
                    <a:pt x="1107" y="21309"/>
                    <a:pt x="1120" y="21330"/>
                  </a:cubicBezTo>
                  <a:cubicBezTo>
                    <a:pt x="1152" y="21382"/>
                    <a:pt x="1213" y="21378"/>
                    <a:pt x="1247" y="21323"/>
                  </a:cubicBezTo>
                  <a:cubicBezTo>
                    <a:pt x="1266" y="21291"/>
                    <a:pt x="1265" y="21268"/>
                    <a:pt x="1250" y="21257"/>
                  </a:cubicBezTo>
                  <a:close/>
                </a:path>
              </a:pathLst>
            </a:custGeom>
            <a:ln w="12700" cap="flat">
              <a:noFill/>
              <a:miter lim="400000"/>
            </a:ln>
            <a:effectLst>
              <a:outerShdw sx="100000" sy="100000" kx="0" ky="0" algn="b" rotWithShape="0" blurRad="279400" dist="101600" dir="2700000">
                <a:srgbClr val="000000">
                  <a:alpha val="75000"/>
                </a:srgbClr>
              </a:outerShdw>
            </a:effectLst>
          </p:spPr>
        </p:pic>
      </p:grpSp>
      <p:sp>
        <p:nvSpPr>
          <p:cNvPr id="356" name="Stroke prevention methods"/>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Stroke prevention methods</a:t>
            </a:r>
          </a:p>
        </p:txBody>
      </p:sp>
      <p:pic>
        <p:nvPicPr>
          <p:cNvPr id="357" name="Screen Shot 2022-11-22 at 14.48.43.png" descr="Screen Shot 2022-11-22 at 14.48.43.png"/>
          <p:cNvPicPr>
            <a:picLocks noChangeAspect="1"/>
          </p:cNvPicPr>
          <p:nvPr/>
        </p:nvPicPr>
        <p:blipFill>
          <a:blip r:embed="rId7">
            <a:extLst/>
          </a:blip>
          <a:srcRect l="0" t="1834" r="0" b="0"/>
          <a:stretch>
            <a:fillRect/>
          </a:stretch>
        </p:blipFill>
        <p:spPr>
          <a:xfrm>
            <a:off x="1395570" y="8715273"/>
            <a:ext cx="21840293" cy="2759046"/>
          </a:xfrm>
          <a:prstGeom prst="rect">
            <a:avLst/>
          </a:prstGeom>
          <a:ln w="12700">
            <a:miter lim="400000"/>
          </a:ln>
        </p:spPr>
      </p:pic>
      <p:sp>
        <p:nvSpPr>
          <p:cNvPr id="358" name="Left atrial appendage occlusion / exclusion"/>
          <p:cNvSpPr txBox="1"/>
          <p:nvPr/>
        </p:nvSpPr>
        <p:spPr>
          <a:xfrm>
            <a:off x="10491879" y="2591341"/>
            <a:ext cx="5320031" cy="4117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200"/>
              </a:spcBef>
              <a:defRPr b="1" sz="2000">
                <a:solidFill>
                  <a:srgbClr val="000000"/>
                </a:solidFill>
              </a:defRPr>
            </a:lvl1pPr>
          </a:lstStyle>
          <a:p>
            <a:pPr/>
            <a:r>
              <a:t>Left atrial appendage occlusion / exclusion</a:t>
            </a:r>
          </a:p>
        </p:txBody>
      </p:sp>
      <p:sp>
        <p:nvSpPr>
          <p:cNvPr id="359" name="ALTERNATIVE METHODS"/>
          <p:cNvSpPr txBox="1"/>
          <p:nvPr/>
        </p:nvSpPr>
        <p:spPr>
          <a:xfrm>
            <a:off x="10283828" y="820821"/>
            <a:ext cx="5736135" cy="560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ALTERNATIVE METHODS</a:t>
            </a:r>
          </a:p>
        </p:txBody>
      </p:sp>
      <p:grpSp>
        <p:nvGrpSpPr>
          <p:cNvPr id="362" name="Group"/>
          <p:cNvGrpSpPr/>
          <p:nvPr/>
        </p:nvGrpSpPr>
        <p:grpSpPr>
          <a:xfrm>
            <a:off x="22930191" y="551967"/>
            <a:ext cx="1071752" cy="12821353"/>
            <a:chOff x="0" y="0"/>
            <a:chExt cx="1071751" cy="12821352"/>
          </a:xfrm>
        </p:grpSpPr>
        <p:pic>
          <p:nvPicPr>
            <p:cNvPr id="360" name="03.png" descr="03.png"/>
            <p:cNvPicPr>
              <a:picLocks noChangeAspect="1"/>
            </p:cNvPicPr>
            <p:nvPr/>
          </p:nvPicPr>
          <p:blipFill>
            <a:blip r:embed="rId8">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361" name="Image" descr="Image"/>
            <p:cNvPicPr>
              <a:picLocks noChangeAspect="1"/>
            </p:cNvPicPr>
            <p:nvPr/>
          </p:nvPicPr>
          <p:blipFill>
            <a:blip r:embed="rId9">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66" name="Stroke prevention methods"/>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Stroke prevention methods</a:t>
            </a:r>
          </a:p>
        </p:txBody>
      </p:sp>
      <p:sp>
        <p:nvSpPr>
          <p:cNvPr id="367" name="What kind of OAC contraindication do we have?"/>
          <p:cNvSpPr txBox="1"/>
          <p:nvPr/>
        </p:nvSpPr>
        <p:spPr>
          <a:xfrm>
            <a:off x="7082485" y="5732292"/>
            <a:ext cx="10219030"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What kind of OAC contraindication do we have?</a:t>
            </a:r>
          </a:p>
        </p:txBody>
      </p:sp>
      <p:grpSp>
        <p:nvGrpSpPr>
          <p:cNvPr id="370" name="Group"/>
          <p:cNvGrpSpPr/>
          <p:nvPr/>
        </p:nvGrpSpPr>
        <p:grpSpPr>
          <a:xfrm>
            <a:off x="22930191" y="551967"/>
            <a:ext cx="1071752" cy="12821353"/>
            <a:chOff x="0" y="0"/>
            <a:chExt cx="1071751" cy="12821352"/>
          </a:xfrm>
        </p:grpSpPr>
        <p:pic>
          <p:nvPicPr>
            <p:cNvPr id="368" name="03.png" descr="03.png"/>
            <p:cNvPicPr>
              <a:picLocks noChangeAspect="1"/>
            </p:cNvPicPr>
            <p:nvPr/>
          </p:nvPicPr>
          <p:blipFill>
            <a:blip r:embed="rId3">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369" name="Image" descr="Image"/>
            <p:cNvPicPr>
              <a:picLocks noChangeAspect="1"/>
            </p:cNvPicPr>
            <p:nvPr/>
          </p:nvPicPr>
          <p:blipFill>
            <a:blip r:embed="rId4">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8" name="Group"/>
          <p:cNvGrpSpPr/>
          <p:nvPr/>
        </p:nvGrpSpPr>
        <p:grpSpPr>
          <a:xfrm>
            <a:off x="31946505" y="1073229"/>
            <a:ext cx="4309751" cy="12385435"/>
            <a:chOff x="0" y="0"/>
            <a:chExt cx="4309750" cy="12385433"/>
          </a:xfrm>
        </p:grpSpPr>
        <p:sp>
          <p:nvSpPr>
            <p:cNvPr id="374"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75"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376"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377"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383" name="Group"/>
          <p:cNvGrpSpPr/>
          <p:nvPr/>
        </p:nvGrpSpPr>
        <p:grpSpPr>
          <a:xfrm>
            <a:off x="28073250" y="1073229"/>
            <a:ext cx="4309751" cy="12385435"/>
            <a:chOff x="0" y="0"/>
            <a:chExt cx="4309750" cy="12385433"/>
          </a:xfrm>
        </p:grpSpPr>
        <p:sp>
          <p:nvSpPr>
            <p:cNvPr id="379"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80"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381"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382"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388" name="Group"/>
          <p:cNvGrpSpPr/>
          <p:nvPr/>
        </p:nvGrpSpPr>
        <p:grpSpPr>
          <a:xfrm>
            <a:off x="24191084" y="1073230"/>
            <a:ext cx="4309751" cy="12385434"/>
            <a:chOff x="0" y="0"/>
            <a:chExt cx="4309750" cy="12385433"/>
          </a:xfrm>
        </p:grpSpPr>
        <p:sp>
          <p:nvSpPr>
            <p:cNvPr id="384"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385"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386" name="A"/>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387"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395" name="Group"/>
          <p:cNvGrpSpPr/>
          <p:nvPr/>
        </p:nvGrpSpPr>
        <p:grpSpPr>
          <a:xfrm>
            <a:off x="6095894" y="6210744"/>
            <a:ext cx="12192212" cy="7174718"/>
            <a:chOff x="0" y="0"/>
            <a:chExt cx="12192210" cy="7174717"/>
          </a:xfrm>
        </p:grpSpPr>
        <p:sp>
          <p:nvSpPr>
            <p:cNvPr id="389" name="OACs"/>
            <p:cNvSpPr txBox="1"/>
            <p:nvPr/>
          </p:nvSpPr>
          <p:spPr>
            <a:xfrm>
              <a:off x="0" y="0"/>
              <a:ext cx="4523703" cy="667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1104" sz="4600">
                  <a:solidFill>
                    <a:srgbClr val="000000"/>
                  </a:solidFill>
                </a:defRPr>
              </a:lvl1pPr>
            </a:lstStyle>
            <a:p>
              <a:pPr/>
              <a:r>
                <a:t>OACs</a:t>
              </a:r>
            </a:p>
          </p:txBody>
        </p:sp>
        <p:sp>
          <p:nvSpPr>
            <p:cNvPr id="390" name="OCCLUSION"/>
            <p:cNvSpPr txBox="1"/>
            <p:nvPr/>
          </p:nvSpPr>
          <p:spPr>
            <a:xfrm>
              <a:off x="6620612" y="0"/>
              <a:ext cx="5571599" cy="6676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pc="1104" sz="4600">
                  <a:solidFill>
                    <a:srgbClr val="000000"/>
                  </a:solidFill>
                </a:defRPr>
              </a:lvl1pPr>
            </a:lstStyle>
            <a:p>
              <a:pPr/>
              <a:r>
                <a:t>OCCLUSION</a:t>
              </a:r>
            </a:p>
          </p:txBody>
        </p:sp>
        <p:grpSp>
          <p:nvGrpSpPr>
            <p:cNvPr id="394" name="Group"/>
            <p:cNvGrpSpPr/>
            <p:nvPr/>
          </p:nvGrpSpPr>
          <p:grpSpPr>
            <a:xfrm>
              <a:off x="37946" y="1040831"/>
              <a:ext cx="12116318" cy="6133887"/>
              <a:chOff x="0" y="0"/>
              <a:chExt cx="12116317" cy="6133886"/>
            </a:xfrm>
          </p:grpSpPr>
          <p:pic>
            <p:nvPicPr>
              <p:cNvPr id="391" name="photo_2022-12-01 17.18.17.jpeg" descr="photo_2022-12-01 17.18.17.jpeg"/>
              <p:cNvPicPr>
                <a:picLocks noChangeAspect="1"/>
              </p:cNvPicPr>
              <p:nvPr/>
            </p:nvPicPr>
            <p:blipFill>
              <a:blip r:embed="rId3">
                <a:extLst/>
              </a:blip>
              <a:stretch>
                <a:fillRect/>
              </a:stretch>
            </p:blipFill>
            <p:spPr>
              <a:xfrm>
                <a:off x="0" y="0"/>
                <a:ext cx="12116318" cy="6133887"/>
              </a:xfrm>
              <a:prstGeom prst="rect">
                <a:avLst/>
              </a:prstGeom>
              <a:ln w="12700" cap="flat">
                <a:noFill/>
                <a:miter lim="400000"/>
              </a:ln>
              <a:effectLst/>
            </p:spPr>
          </p:pic>
          <p:pic>
            <p:nvPicPr>
              <p:cNvPr id="392" name="droppedImage-4.tiff" descr="droppedImage-4.tiff"/>
              <p:cNvPicPr>
                <a:picLocks noChangeAspect="1"/>
              </p:cNvPicPr>
              <p:nvPr/>
            </p:nvPicPr>
            <p:blipFill>
              <a:blip r:embed="rId4">
                <a:extLst/>
              </a:blip>
              <a:srcRect l="10672" t="4175" r="4003" b="9988"/>
              <a:stretch>
                <a:fillRect/>
              </a:stretch>
            </p:blipFill>
            <p:spPr>
              <a:xfrm>
                <a:off x="7367914" y="1733281"/>
                <a:ext cx="1506853" cy="1493167"/>
              </a:xfrm>
              <a:custGeom>
                <a:avLst/>
                <a:gdLst/>
                <a:ahLst/>
                <a:cxnLst>
                  <a:cxn ang="0">
                    <a:pos x="wd2" y="hd2"/>
                  </a:cxn>
                  <a:cxn ang="5400000">
                    <a:pos x="wd2" y="hd2"/>
                  </a:cxn>
                  <a:cxn ang="10800000">
                    <a:pos x="wd2" y="hd2"/>
                  </a:cxn>
                  <a:cxn ang="16200000">
                    <a:pos x="wd2" y="hd2"/>
                  </a:cxn>
                </a:cxnLst>
                <a:rect l="0" t="0" r="r" b="b"/>
                <a:pathLst>
                  <a:path w="21552" h="21578" fill="norm" stroke="1" extrusionOk="0">
                    <a:moveTo>
                      <a:pt x="7873" y="0"/>
                    </a:moveTo>
                    <a:lnTo>
                      <a:pt x="7357" y="29"/>
                    </a:lnTo>
                    <a:cubicBezTo>
                      <a:pt x="7070" y="45"/>
                      <a:pt x="6778" y="76"/>
                      <a:pt x="6710" y="97"/>
                    </a:cubicBezTo>
                    <a:cubicBezTo>
                      <a:pt x="6629" y="123"/>
                      <a:pt x="6768" y="127"/>
                      <a:pt x="7113" y="109"/>
                    </a:cubicBezTo>
                    <a:cubicBezTo>
                      <a:pt x="7796" y="72"/>
                      <a:pt x="7817" y="74"/>
                      <a:pt x="7947" y="172"/>
                    </a:cubicBezTo>
                    <a:cubicBezTo>
                      <a:pt x="8108" y="293"/>
                      <a:pt x="8090" y="394"/>
                      <a:pt x="7890" y="465"/>
                    </a:cubicBezTo>
                    <a:cubicBezTo>
                      <a:pt x="7798" y="497"/>
                      <a:pt x="7702" y="515"/>
                      <a:pt x="7675" y="505"/>
                    </a:cubicBezTo>
                    <a:cubicBezTo>
                      <a:pt x="7647" y="495"/>
                      <a:pt x="7600" y="517"/>
                      <a:pt x="7573" y="551"/>
                    </a:cubicBezTo>
                    <a:cubicBezTo>
                      <a:pt x="7545" y="584"/>
                      <a:pt x="7486" y="608"/>
                      <a:pt x="7442" y="608"/>
                    </a:cubicBezTo>
                    <a:cubicBezTo>
                      <a:pt x="7306" y="608"/>
                      <a:pt x="7055" y="734"/>
                      <a:pt x="6914" y="872"/>
                    </a:cubicBezTo>
                    <a:cubicBezTo>
                      <a:pt x="6757" y="1026"/>
                      <a:pt x="6680" y="1013"/>
                      <a:pt x="6596" y="814"/>
                    </a:cubicBezTo>
                    <a:cubicBezTo>
                      <a:pt x="6564" y="737"/>
                      <a:pt x="6483" y="626"/>
                      <a:pt x="6420" y="568"/>
                    </a:cubicBezTo>
                    <a:cubicBezTo>
                      <a:pt x="6314" y="469"/>
                      <a:pt x="6274" y="461"/>
                      <a:pt x="5796" y="447"/>
                    </a:cubicBezTo>
                    <a:cubicBezTo>
                      <a:pt x="5514" y="439"/>
                      <a:pt x="5297" y="448"/>
                      <a:pt x="5313" y="465"/>
                    </a:cubicBezTo>
                    <a:cubicBezTo>
                      <a:pt x="5330" y="482"/>
                      <a:pt x="5535" y="501"/>
                      <a:pt x="5773" y="510"/>
                    </a:cubicBezTo>
                    <a:cubicBezTo>
                      <a:pt x="6011" y="519"/>
                      <a:pt x="6253" y="551"/>
                      <a:pt x="6307" y="579"/>
                    </a:cubicBezTo>
                    <a:cubicBezTo>
                      <a:pt x="6412" y="634"/>
                      <a:pt x="6568" y="894"/>
                      <a:pt x="6568" y="1021"/>
                    </a:cubicBezTo>
                    <a:cubicBezTo>
                      <a:pt x="6568" y="1063"/>
                      <a:pt x="6512" y="1152"/>
                      <a:pt x="6449" y="1216"/>
                    </a:cubicBezTo>
                    <a:cubicBezTo>
                      <a:pt x="6385" y="1280"/>
                      <a:pt x="6185" y="1489"/>
                      <a:pt x="6000" y="1680"/>
                    </a:cubicBezTo>
                    <a:cubicBezTo>
                      <a:pt x="5329" y="2375"/>
                      <a:pt x="5048" y="2650"/>
                      <a:pt x="5024" y="2650"/>
                    </a:cubicBezTo>
                    <a:cubicBezTo>
                      <a:pt x="4994" y="2650"/>
                      <a:pt x="4566" y="3026"/>
                      <a:pt x="4331" y="3258"/>
                    </a:cubicBezTo>
                    <a:lnTo>
                      <a:pt x="4167" y="3424"/>
                    </a:lnTo>
                    <a:lnTo>
                      <a:pt x="3707" y="3401"/>
                    </a:lnTo>
                    <a:cubicBezTo>
                      <a:pt x="3457" y="3389"/>
                      <a:pt x="3199" y="3357"/>
                      <a:pt x="3134" y="3332"/>
                    </a:cubicBezTo>
                    <a:cubicBezTo>
                      <a:pt x="3039" y="3296"/>
                      <a:pt x="2968" y="3303"/>
                      <a:pt x="2770" y="3372"/>
                    </a:cubicBezTo>
                    <a:cubicBezTo>
                      <a:pt x="2635" y="3420"/>
                      <a:pt x="2480" y="3458"/>
                      <a:pt x="2430" y="3458"/>
                    </a:cubicBezTo>
                    <a:cubicBezTo>
                      <a:pt x="2308" y="3458"/>
                      <a:pt x="2077" y="3536"/>
                      <a:pt x="1885" y="3636"/>
                    </a:cubicBezTo>
                    <a:cubicBezTo>
                      <a:pt x="1799" y="3681"/>
                      <a:pt x="1678" y="3716"/>
                      <a:pt x="1618" y="3716"/>
                    </a:cubicBezTo>
                    <a:cubicBezTo>
                      <a:pt x="1541" y="3716"/>
                      <a:pt x="1499" y="3744"/>
                      <a:pt x="1471" y="3820"/>
                    </a:cubicBezTo>
                    <a:cubicBezTo>
                      <a:pt x="1446" y="3885"/>
                      <a:pt x="1399" y="3929"/>
                      <a:pt x="1346" y="3929"/>
                    </a:cubicBezTo>
                    <a:cubicBezTo>
                      <a:pt x="1246" y="3929"/>
                      <a:pt x="880" y="4248"/>
                      <a:pt x="880" y="4336"/>
                    </a:cubicBezTo>
                    <a:cubicBezTo>
                      <a:pt x="880" y="4368"/>
                      <a:pt x="842" y="4415"/>
                      <a:pt x="789" y="4439"/>
                    </a:cubicBezTo>
                    <a:cubicBezTo>
                      <a:pt x="688" y="4486"/>
                      <a:pt x="592" y="4695"/>
                      <a:pt x="557" y="4961"/>
                    </a:cubicBezTo>
                    <a:cubicBezTo>
                      <a:pt x="544" y="5056"/>
                      <a:pt x="501" y="5144"/>
                      <a:pt x="454" y="5173"/>
                    </a:cubicBezTo>
                    <a:cubicBezTo>
                      <a:pt x="370" y="5226"/>
                      <a:pt x="353" y="5349"/>
                      <a:pt x="420" y="5391"/>
                    </a:cubicBezTo>
                    <a:cubicBezTo>
                      <a:pt x="444" y="5406"/>
                      <a:pt x="424" y="5481"/>
                      <a:pt x="375" y="5569"/>
                    </a:cubicBezTo>
                    <a:cubicBezTo>
                      <a:pt x="298" y="5707"/>
                      <a:pt x="264" y="6047"/>
                      <a:pt x="296" y="6372"/>
                    </a:cubicBezTo>
                    <a:cubicBezTo>
                      <a:pt x="300" y="6419"/>
                      <a:pt x="291" y="6516"/>
                      <a:pt x="273" y="6584"/>
                    </a:cubicBezTo>
                    <a:cubicBezTo>
                      <a:pt x="251" y="6666"/>
                      <a:pt x="255" y="6694"/>
                      <a:pt x="284" y="6676"/>
                    </a:cubicBezTo>
                    <a:cubicBezTo>
                      <a:pt x="370" y="6622"/>
                      <a:pt x="409" y="6760"/>
                      <a:pt x="409" y="7094"/>
                    </a:cubicBezTo>
                    <a:cubicBezTo>
                      <a:pt x="409" y="7299"/>
                      <a:pt x="437" y="7513"/>
                      <a:pt x="477" y="7628"/>
                    </a:cubicBezTo>
                    <a:cubicBezTo>
                      <a:pt x="514" y="7733"/>
                      <a:pt x="545" y="7890"/>
                      <a:pt x="545" y="7978"/>
                    </a:cubicBezTo>
                    <a:cubicBezTo>
                      <a:pt x="546" y="8147"/>
                      <a:pt x="658" y="8477"/>
                      <a:pt x="716" y="8477"/>
                    </a:cubicBezTo>
                    <a:cubicBezTo>
                      <a:pt x="761" y="8477"/>
                      <a:pt x="880" y="8728"/>
                      <a:pt x="880" y="8821"/>
                    </a:cubicBezTo>
                    <a:cubicBezTo>
                      <a:pt x="880" y="8861"/>
                      <a:pt x="910" y="8914"/>
                      <a:pt x="943" y="8941"/>
                    </a:cubicBezTo>
                    <a:cubicBezTo>
                      <a:pt x="975" y="8968"/>
                      <a:pt x="1012" y="9100"/>
                      <a:pt x="1028" y="9234"/>
                    </a:cubicBezTo>
                    <a:cubicBezTo>
                      <a:pt x="1067" y="9559"/>
                      <a:pt x="1177" y="9791"/>
                      <a:pt x="1385" y="10008"/>
                    </a:cubicBezTo>
                    <a:cubicBezTo>
                      <a:pt x="1480" y="10107"/>
                      <a:pt x="1556" y="10227"/>
                      <a:pt x="1556" y="10272"/>
                    </a:cubicBezTo>
                    <a:cubicBezTo>
                      <a:pt x="1556" y="10373"/>
                      <a:pt x="1657" y="10572"/>
                      <a:pt x="1743" y="10645"/>
                    </a:cubicBezTo>
                    <a:cubicBezTo>
                      <a:pt x="1778" y="10674"/>
                      <a:pt x="1832" y="10799"/>
                      <a:pt x="1868" y="10920"/>
                    </a:cubicBezTo>
                    <a:cubicBezTo>
                      <a:pt x="1939" y="11163"/>
                      <a:pt x="2100" y="11441"/>
                      <a:pt x="2101" y="11321"/>
                    </a:cubicBezTo>
                    <a:cubicBezTo>
                      <a:pt x="2101" y="11282"/>
                      <a:pt x="2124" y="11238"/>
                      <a:pt x="2146" y="11224"/>
                    </a:cubicBezTo>
                    <a:cubicBezTo>
                      <a:pt x="2200" y="11190"/>
                      <a:pt x="2324" y="11448"/>
                      <a:pt x="2294" y="11528"/>
                    </a:cubicBezTo>
                    <a:cubicBezTo>
                      <a:pt x="2262" y="11610"/>
                      <a:pt x="2441" y="11914"/>
                      <a:pt x="2674" y="12176"/>
                    </a:cubicBezTo>
                    <a:cubicBezTo>
                      <a:pt x="2776" y="12290"/>
                      <a:pt x="2897" y="12464"/>
                      <a:pt x="2941" y="12566"/>
                    </a:cubicBezTo>
                    <a:cubicBezTo>
                      <a:pt x="3032" y="12780"/>
                      <a:pt x="3347" y="13157"/>
                      <a:pt x="3435" y="13157"/>
                    </a:cubicBezTo>
                    <a:cubicBezTo>
                      <a:pt x="3467" y="13157"/>
                      <a:pt x="3542" y="13241"/>
                      <a:pt x="3605" y="13340"/>
                    </a:cubicBezTo>
                    <a:cubicBezTo>
                      <a:pt x="3668" y="13440"/>
                      <a:pt x="3795" y="13606"/>
                      <a:pt x="3889" y="13713"/>
                    </a:cubicBezTo>
                    <a:cubicBezTo>
                      <a:pt x="3982" y="13820"/>
                      <a:pt x="4145" y="14028"/>
                      <a:pt x="4246" y="14172"/>
                    </a:cubicBezTo>
                    <a:cubicBezTo>
                      <a:pt x="4347" y="14316"/>
                      <a:pt x="4495" y="14486"/>
                      <a:pt x="4575" y="14550"/>
                    </a:cubicBezTo>
                    <a:cubicBezTo>
                      <a:pt x="4656" y="14615"/>
                      <a:pt x="4769" y="14722"/>
                      <a:pt x="4831" y="14791"/>
                    </a:cubicBezTo>
                    <a:cubicBezTo>
                      <a:pt x="4893" y="14860"/>
                      <a:pt x="5100" y="15074"/>
                      <a:pt x="5291" y="15267"/>
                    </a:cubicBezTo>
                    <a:cubicBezTo>
                      <a:pt x="5505" y="15484"/>
                      <a:pt x="5637" y="15654"/>
                      <a:pt x="5637" y="15709"/>
                    </a:cubicBezTo>
                    <a:cubicBezTo>
                      <a:pt x="5637" y="15758"/>
                      <a:pt x="5663" y="15839"/>
                      <a:pt x="5688" y="15887"/>
                    </a:cubicBezTo>
                    <a:cubicBezTo>
                      <a:pt x="5767" y="16037"/>
                      <a:pt x="5667" y="16055"/>
                      <a:pt x="5512" y="15921"/>
                    </a:cubicBezTo>
                    <a:cubicBezTo>
                      <a:pt x="5432" y="15852"/>
                      <a:pt x="5320" y="15795"/>
                      <a:pt x="5262" y="15795"/>
                    </a:cubicBezTo>
                    <a:cubicBezTo>
                      <a:pt x="5171" y="15794"/>
                      <a:pt x="5164" y="15803"/>
                      <a:pt x="5228" y="15841"/>
                    </a:cubicBezTo>
                    <a:cubicBezTo>
                      <a:pt x="5269" y="15865"/>
                      <a:pt x="5302" y="15922"/>
                      <a:pt x="5302" y="15967"/>
                    </a:cubicBezTo>
                    <a:cubicBezTo>
                      <a:pt x="5302" y="16011"/>
                      <a:pt x="5327" y="16092"/>
                      <a:pt x="5353" y="16150"/>
                    </a:cubicBezTo>
                    <a:cubicBezTo>
                      <a:pt x="5379" y="16208"/>
                      <a:pt x="5386" y="16288"/>
                      <a:pt x="5370" y="16328"/>
                    </a:cubicBezTo>
                    <a:cubicBezTo>
                      <a:pt x="5346" y="16392"/>
                      <a:pt x="5325" y="16388"/>
                      <a:pt x="5206" y="16271"/>
                    </a:cubicBezTo>
                    <a:cubicBezTo>
                      <a:pt x="5130" y="16197"/>
                      <a:pt x="5028" y="16133"/>
                      <a:pt x="4978" y="16133"/>
                    </a:cubicBezTo>
                    <a:cubicBezTo>
                      <a:pt x="4893" y="16133"/>
                      <a:pt x="4888" y="16143"/>
                      <a:pt x="4944" y="16254"/>
                    </a:cubicBezTo>
                    <a:cubicBezTo>
                      <a:pt x="4978" y="16318"/>
                      <a:pt x="5007" y="16401"/>
                      <a:pt x="5007" y="16437"/>
                    </a:cubicBezTo>
                    <a:cubicBezTo>
                      <a:pt x="5007" y="16473"/>
                      <a:pt x="5028" y="16522"/>
                      <a:pt x="5052" y="16546"/>
                    </a:cubicBezTo>
                    <a:cubicBezTo>
                      <a:pt x="5083" y="16577"/>
                      <a:pt x="5076" y="16605"/>
                      <a:pt x="5030" y="16644"/>
                    </a:cubicBezTo>
                    <a:cubicBezTo>
                      <a:pt x="4973" y="16691"/>
                      <a:pt x="4942" y="16684"/>
                      <a:pt x="4825" y="16569"/>
                    </a:cubicBezTo>
                    <a:cubicBezTo>
                      <a:pt x="4750" y="16495"/>
                      <a:pt x="4655" y="16431"/>
                      <a:pt x="4615" y="16431"/>
                    </a:cubicBezTo>
                    <a:cubicBezTo>
                      <a:pt x="4541" y="16431"/>
                      <a:pt x="4522" y="16481"/>
                      <a:pt x="4575" y="16535"/>
                    </a:cubicBezTo>
                    <a:cubicBezTo>
                      <a:pt x="4592" y="16552"/>
                      <a:pt x="4632" y="16644"/>
                      <a:pt x="4661" y="16741"/>
                    </a:cubicBezTo>
                    <a:cubicBezTo>
                      <a:pt x="4729" y="16976"/>
                      <a:pt x="4667" y="17036"/>
                      <a:pt x="4513" y="16890"/>
                    </a:cubicBezTo>
                    <a:cubicBezTo>
                      <a:pt x="4340" y="16726"/>
                      <a:pt x="4105" y="16682"/>
                      <a:pt x="4241" y="16839"/>
                    </a:cubicBezTo>
                    <a:cubicBezTo>
                      <a:pt x="4260" y="16861"/>
                      <a:pt x="4303" y="16960"/>
                      <a:pt x="4331" y="17062"/>
                    </a:cubicBezTo>
                    <a:cubicBezTo>
                      <a:pt x="4406" y="17327"/>
                      <a:pt x="4338" y="17384"/>
                      <a:pt x="4155" y="17206"/>
                    </a:cubicBezTo>
                    <a:cubicBezTo>
                      <a:pt x="4063" y="17116"/>
                      <a:pt x="3976" y="17068"/>
                      <a:pt x="3894" y="17068"/>
                    </a:cubicBezTo>
                    <a:lnTo>
                      <a:pt x="3769" y="17068"/>
                    </a:lnTo>
                    <a:lnTo>
                      <a:pt x="3860" y="17137"/>
                    </a:lnTo>
                    <a:cubicBezTo>
                      <a:pt x="3912" y="17173"/>
                      <a:pt x="3957" y="17236"/>
                      <a:pt x="3957" y="17280"/>
                    </a:cubicBezTo>
                    <a:cubicBezTo>
                      <a:pt x="3957" y="17324"/>
                      <a:pt x="3973" y="17375"/>
                      <a:pt x="3996" y="17389"/>
                    </a:cubicBezTo>
                    <a:cubicBezTo>
                      <a:pt x="4064" y="17431"/>
                      <a:pt x="4044" y="17583"/>
                      <a:pt x="3968" y="17613"/>
                    </a:cubicBezTo>
                    <a:cubicBezTo>
                      <a:pt x="3921" y="17631"/>
                      <a:pt x="3861" y="17594"/>
                      <a:pt x="3781" y="17504"/>
                    </a:cubicBezTo>
                    <a:cubicBezTo>
                      <a:pt x="3715" y="17430"/>
                      <a:pt x="3625" y="17366"/>
                      <a:pt x="3582" y="17366"/>
                    </a:cubicBezTo>
                    <a:cubicBezTo>
                      <a:pt x="3510" y="17366"/>
                      <a:pt x="3515" y="17388"/>
                      <a:pt x="3622" y="17613"/>
                    </a:cubicBezTo>
                    <a:cubicBezTo>
                      <a:pt x="3725" y="17829"/>
                      <a:pt x="3733" y="17866"/>
                      <a:pt x="3679" y="17923"/>
                    </a:cubicBezTo>
                    <a:cubicBezTo>
                      <a:pt x="3624" y="17979"/>
                      <a:pt x="3598" y="17966"/>
                      <a:pt x="3469" y="17825"/>
                    </a:cubicBezTo>
                    <a:cubicBezTo>
                      <a:pt x="3334" y="17678"/>
                      <a:pt x="3244" y="17633"/>
                      <a:pt x="3190" y="17687"/>
                    </a:cubicBezTo>
                    <a:cubicBezTo>
                      <a:pt x="3179" y="17699"/>
                      <a:pt x="3214" y="17804"/>
                      <a:pt x="3270" y="17923"/>
                    </a:cubicBezTo>
                    <a:cubicBezTo>
                      <a:pt x="3427" y="18255"/>
                      <a:pt x="3326" y="18380"/>
                      <a:pt x="3094" y="18135"/>
                    </a:cubicBezTo>
                    <a:cubicBezTo>
                      <a:pt x="2959" y="17993"/>
                      <a:pt x="2752" y="17946"/>
                      <a:pt x="2867" y="18083"/>
                    </a:cubicBezTo>
                    <a:cubicBezTo>
                      <a:pt x="2941" y="18171"/>
                      <a:pt x="3034" y="18474"/>
                      <a:pt x="3003" y="18525"/>
                    </a:cubicBezTo>
                    <a:cubicBezTo>
                      <a:pt x="2962" y="18592"/>
                      <a:pt x="2874" y="18560"/>
                      <a:pt x="2753" y="18433"/>
                    </a:cubicBezTo>
                    <a:cubicBezTo>
                      <a:pt x="2633" y="18306"/>
                      <a:pt x="2422" y="18238"/>
                      <a:pt x="2521" y="18358"/>
                    </a:cubicBezTo>
                    <a:cubicBezTo>
                      <a:pt x="2546" y="18390"/>
                      <a:pt x="2593" y="18503"/>
                      <a:pt x="2628" y="18605"/>
                    </a:cubicBezTo>
                    <a:cubicBezTo>
                      <a:pt x="2685" y="18768"/>
                      <a:pt x="2688" y="18797"/>
                      <a:pt x="2634" y="18852"/>
                    </a:cubicBezTo>
                    <a:cubicBezTo>
                      <a:pt x="2580" y="18906"/>
                      <a:pt x="2554" y="18897"/>
                      <a:pt x="2418" y="18760"/>
                    </a:cubicBezTo>
                    <a:cubicBezTo>
                      <a:pt x="2334" y="18674"/>
                      <a:pt x="2240" y="18599"/>
                      <a:pt x="2208" y="18599"/>
                    </a:cubicBezTo>
                    <a:cubicBezTo>
                      <a:pt x="2150" y="18599"/>
                      <a:pt x="2145" y="18594"/>
                      <a:pt x="2345" y="18995"/>
                    </a:cubicBezTo>
                    <a:cubicBezTo>
                      <a:pt x="2464" y="19236"/>
                      <a:pt x="2263" y="19273"/>
                      <a:pt x="2067" y="19047"/>
                    </a:cubicBezTo>
                    <a:cubicBezTo>
                      <a:pt x="1902" y="18857"/>
                      <a:pt x="1797" y="18842"/>
                      <a:pt x="1885" y="19018"/>
                    </a:cubicBezTo>
                    <a:cubicBezTo>
                      <a:pt x="1992" y="19232"/>
                      <a:pt x="2060" y="19419"/>
                      <a:pt x="2038" y="19454"/>
                    </a:cubicBezTo>
                    <a:cubicBezTo>
                      <a:pt x="1991" y="19530"/>
                      <a:pt x="1863" y="19494"/>
                      <a:pt x="1743" y="19368"/>
                    </a:cubicBezTo>
                    <a:cubicBezTo>
                      <a:pt x="1577" y="19193"/>
                      <a:pt x="1509" y="19198"/>
                      <a:pt x="1573" y="19379"/>
                    </a:cubicBezTo>
                    <a:cubicBezTo>
                      <a:pt x="1600" y="19455"/>
                      <a:pt x="1646" y="19561"/>
                      <a:pt x="1675" y="19614"/>
                    </a:cubicBezTo>
                    <a:cubicBezTo>
                      <a:pt x="1791" y="19824"/>
                      <a:pt x="1574" y="19862"/>
                      <a:pt x="1380" y="19666"/>
                    </a:cubicBezTo>
                    <a:cubicBezTo>
                      <a:pt x="1239" y="19524"/>
                      <a:pt x="1155" y="19498"/>
                      <a:pt x="1215" y="19614"/>
                    </a:cubicBezTo>
                    <a:cubicBezTo>
                      <a:pt x="1321" y="19820"/>
                      <a:pt x="1394" y="20044"/>
                      <a:pt x="1368" y="20085"/>
                    </a:cubicBezTo>
                    <a:cubicBezTo>
                      <a:pt x="1314" y="20173"/>
                      <a:pt x="1185" y="20130"/>
                      <a:pt x="1056" y="19982"/>
                    </a:cubicBezTo>
                    <a:cubicBezTo>
                      <a:pt x="918" y="19823"/>
                      <a:pt x="811" y="19779"/>
                      <a:pt x="875" y="19907"/>
                    </a:cubicBezTo>
                    <a:cubicBezTo>
                      <a:pt x="1011" y="20180"/>
                      <a:pt x="1086" y="20365"/>
                      <a:pt x="1068" y="20394"/>
                    </a:cubicBezTo>
                    <a:cubicBezTo>
                      <a:pt x="1056" y="20413"/>
                      <a:pt x="993" y="20429"/>
                      <a:pt x="926" y="20429"/>
                    </a:cubicBezTo>
                    <a:cubicBezTo>
                      <a:pt x="838" y="20429"/>
                      <a:pt x="776" y="20394"/>
                      <a:pt x="710" y="20303"/>
                    </a:cubicBezTo>
                    <a:cubicBezTo>
                      <a:pt x="659" y="20232"/>
                      <a:pt x="602" y="20177"/>
                      <a:pt x="585" y="20177"/>
                    </a:cubicBezTo>
                    <a:cubicBezTo>
                      <a:pt x="541" y="20177"/>
                      <a:pt x="589" y="20342"/>
                      <a:pt x="682" y="20509"/>
                    </a:cubicBezTo>
                    <a:cubicBezTo>
                      <a:pt x="776" y="20680"/>
                      <a:pt x="739" y="20748"/>
                      <a:pt x="540" y="20750"/>
                    </a:cubicBezTo>
                    <a:cubicBezTo>
                      <a:pt x="413" y="20751"/>
                      <a:pt x="406" y="20760"/>
                      <a:pt x="403" y="20922"/>
                    </a:cubicBezTo>
                    <a:cubicBezTo>
                      <a:pt x="401" y="21063"/>
                      <a:pt x="382" y="21089"/>
                      <a:pt x="313" y="21088"/>
                    </a:cubicBezTo>
                    <a:cubicBezTo>
                      <a:pt x="205" y="21087"/>
                      <a:pt x="123" y="21201"/>
                      <a:pt x="137" y="21329"/>
                    </a:cubicBezTo>
                    <a:cubicBezTo>
                      <a:pt x="144" y="21401"/>
                      <a:pt x="128" y="21431"/>
                      <a:pt x="74" y="21427"/>
                    </a:cubicBezTo>
                    <a:cubicBezTo>
                      <a:pt x="2" y="21421"/>
                      <a:pt x="-26" y="21498"/>
                      <a:pt x="29" y="21553"/>
                    </a:cubicBezTo>
                    <a:cubicBezTo>
                      <a:pt x="75" y="21600"/>
                      <a:pt x="107" y="21583"/>
                      <a:pt x="210" y="21473"/>
                    </a:cubicBezTo>
                    <a:cubicBezTo>
                      <a:pt x="286" y="21392"/>
                      <a:pt x="321" y="21379"/>
                      <a:pt x="364" y="21415"/>
                    </a:cubicBezTo>
                    <a:cubicBezTo>
                      <a:pt x="408" y="21452"/>
                      <a:pt x="432" y="21430"/>
                      <a:pt x="483" y="21306"/>
                    </a:cubicBezTo>
                    <a:cubicBezTo>
                      <a:pt x="545" y="21155"/>
                      <a:pt x="557" y="21148"/>
                      <a:pt x="710" y="21174"/>
                    </a:cubicBezTo>
                    <a:cubicBezTo>
                      <a:pt x="867" y="21201"/>
                      <a:pt x="870" y="21200"/>
                      <a:pt x="852" y="21077"/>
                    </a:cubicBezTo>
                    <a:cubicBezTo>
                      <a:pt x="830" y="20924"/>
                      <a:pt x="887" y="20881"/>
                      <a:pt x="1102" y="20893"/>
                    </a:cubicBezTo>
                    <a:cubicBezTo>
                      <a:pt x="1254" y="20903"/>
                      <a:pt x="1260" y="20896"/>
                      <a:pt x="1209" y="20813"/>
                    </a:cubicBezTo>
                    <a:cubicBezTo>
                      <a:pt x="1086" y="20613"/>
                      <a:pt x="1413" y="20492"/>
                      <a:pt x="1550" y="20687"/>
                    </a:cubicBezTo>
                    <a:cubicBezTo>
                      <a:pt x="1593" y="20748"/>
                      <a:pt x="1636" y="20763"/>
                      <a:pt x="1737" y="20744"/>
                    </a:cubicBezTo>
                    <a:cubicBezTo>
                      <a:pt x="1810" y="20731"/>
                      <a:pt x="1890" y="20698"/>
                      <a:pt x="1913" y="20675"/>
                    </a:cubicBezTo>
                    <a:cubicBezTo>
                      <a:pt x="1941" y="20649"/>
                      <a:pt x="1911" y="20646"/>
                      <a:pt x="1828" y="20664"/>
                    </a:cubicBezTo>
                    <a:cubicBezTo>
                      <a:pt x="1718" y="20687"/>
                      <a:pt x="1686" y="20672"/>
                      <a:pt x="1601" y="20555"/>
                    </a:cubicBezTo>
                    <a:cubicBezTo>
                      <a:pt x="1527" y="20454"/>
                      <a:pt x="1513" y="20399"/>
                      <a:pt x="1544" y="20349"/>
                    </a:cubicBezTo>
                    <a:cubicBezTo>
                      <a:pt x="1611" y="20242"/>
                      <a:pt x="1704" y="20245"/>
                      <a:pt x="1839" y="20360"/>
                    </a:cubicBezTo>
                    <a:cubicBezTo>
                      <a:pt x="1927" y="20434"/>
                      <a:pt x="1998" y="20463"/>
                      <a:pt x="2084" y="20452"/>
                    </a:cubicBezTo>
                    <a:cubicBezTo>
                      <a:pt x="2151" y="20443"/>
                      <a:pt x="2225" y="20436"/>
                      <a:pt x="2243" y="20435"/>
                    </a:cubicBezTo>
                    <a:cubicBezTo>
                      <a:pt x="2260" y="20433"/>
                      <a:pt x="2271" y="20401"/>
                      <a:pt x="2271" y="20366"/>
                    </a:cubicBezTo>
                    <a:cubicBezTo>
                      <a:pt x="2271" y="20320"/>
                      <a:pt x="2241" y="20309"/>
                      <a:pt x="2174" y="20326"/>
                    </a:cubicBezTo>
                    <a:cubicBezTo>
                      <a:pt x="2048" y="20356"/>
                      <a:pt x="1824" y="20174"/>
                      <a:pt x="1862" y="20073"/>
                    </a:cubicBezTo>
                    <a:cubicBezTo>
                      <a:pt x="1908" y="19953"/>
                      <a:pt x="2014" y="19948"/>
                      <a:pt x="2157" y="20056"/>
                    </a:cubicBezTo>
                    <a:cubicBezTo>
                      <a:pt x="2326" y="20184"/>
                      <a:pt x="2577" y="20198"/>
                      <a:pt x="2600" y="20079"/>
                    </a:cubicBezTo>
                    <a:cubicBezTo>
                      <a:pt x="2612" y="20019"/>
                      <a:pt x="2591" y="20001"/>
                      <a:pt x="2515" y="20010"/>
                    </a:cubicBezTo>
                    <a:cubicBezTo>
                      <a:pt x="2367" y="20028"/>
                      <a:pt x="2231" y="19934"/>
                      <a:pt x="2231" y="19815"/>
                    </a:cubicBezTo>
                    <a:cubicBezTo>
                      <a:pt x="2231" y="19665"/>
                      <a:pt x="2300" y="19647"/>
                      <a:pt x="2475" y="19752"/>
                    </a:cubicBezTo>
                    <a:cubicBezTo>
                      <a:pt x="2656" y="19860"/>
                      <a:pt x="2820" y="19889"/>
                      <a:pt x="2895" y="19827"/>
                    </a:cubicBezTo>
                    <a:cubicBezTo>
                      <a:pt x="2976" y="19760"/>
                      <a:pt x="2955" y="19693"/>
                      <a:pt x="2861" y="19718"/>
                    </a:cubicBezTo>
                    <a:cubicBezTo>
                      <a:pt x="2746" y="19748"/>
                      <a:pt x="2561" y="19594"/>
                      <a:pt x="2577" y="19483"/>
                    </a:cubicBezTo>
                    <a:cubicBezTo>
                      <a:pt x="2596" y="19357"/>
                      <a:pt x="2658" y="19353"/>
                      <a:pt x="2821" y="19465"/>
                    </a:cubicBezTo>
                    <a:cubicBezTo>
                      <a:pt x="2963" y="19562"/>
                      <a:pt x="3130" y="19585"/>
                      <a:pt x="3230" y="19523"/>
                    </a:cubicBezTo>
                    <a:cubicBezTo>
                      <a:pt x="3312" y="19471"/>
                      <a:pt x="3288" y="19408"/>
                      <a:pt x="3185" y="19408"/>
                    </a:cubicBezTo>
                    <a:cubicBezTo>
                      <a:pt x="3052" y="19408"/>
                      <a:pt x="2901" y="19297"/>
                      <a:pt x="2901" y="19196"/>
                    </a:cubicBezTo>
                    <a:cubicBezTo>
                      <a:pt x="2901" y="19068"/>
                      <a:pt x="3020" y="19050"/>
                      <a:pt x="3162" y="19156"/>
                    </a:cubicBezTo>
                    <a:cubicBezTo>
                      <a:pt x="3306" y="19263"/>
                      <a:pt x="3487" y="19295"/>
                      <a:pt x="3565" y="19230"/>
                    </a:cubicBezTo>
                    <a:cubicBezTo>
                      <a:pt x="3657" y="19154"/>
                      <a:pt x="3626" y="19081"/>
                      <a:pt x="3497" y="19081"/>
                    </a:cubicBezTo>
                    <a:cubicBezTo>
                      <a:pt x="3348" y="19081"/>
                      <a:pt x="3242" y="19003"/>
                      <a:pt x="3242" y="18892"/>
                    </a:cubicBezTo>
                    <a:cubicBezTo>
                      <a:pt x="3242" y="18766"/>
                      <a:pt x="3360" y="18751"/>
                      <a:pt x="3503" y="18857"/>
                    </a:cubicBezTo>
                    <a:cubicBezTo>
                      <a:pt x="3574" y="18911"/>
                      <a:pt x="3692" y="18958"/>
                      <a:pt x="3764" y="18961"/>
                    </a:cubicBezTo>
                    <a:cubicBezTo>
                      <a:pt x="3873" y="18965"/>
                      <a:pt x="3906" y="18936"/>
                      <a:pt x="3968" y="18812"/>
                    </a:cubicBezTo>
                    <a:cubicBezTo>
                      <a:pt x="4018" y="18712"/>
                      <a:pt x="4067" y="18668"/>
                      <a:pt x="4127" y="18668"/>
                    </a:cubicBezTo>
                    <a:cubicBezTo>
                      <a:pt x="4176" y="18668"/>
                      <a:pt x="4248" y="18626"/>
                      <a:pt x="4280" y="18576"/>
                    </a:cubicBezTo>
                    <a:cubicBezTo>
                      <a:pt x="4337" y="18491"/>
                      <a:pt x="4327" y="18482"/>
                      <a:pt x="4167" y="18456"/>
                    </a:cubicBezTo>
                    <a:cubicBezTo>
                      <a:pt x="4060" y="18439"/>
                      <a:pt x="3986" y="18401"/>
                      <a:pt x="3957" y="18347"/>
                    </a:cubicBezTo>
                    <a:cubicBezTo>
                      <a:pt x="3866" y="18175"/>
                      <a:pt x="4010" y="18120"/>
                      <a:pt x="4201" y="18255"/>
                    </a:cubicBezTo>
                    <a:cubicBezTo>
                      <a:pt x="4354" y="18363"/>
                      <a:pt x="4575" y="18362"/>
                      <a:pt x="4632" y="18255"/>
                    </a:cubicBezTo>
                    <a:cubicBezTo>
                      <a:pt x="4656" y="18209"/>
                      <a:pt x="4667" y="18161"/>
                      <a:pt x="4655" y="18140"/>
                    </a:cubicBezTo>
                    <a:cubicBezTo>
                      <a:pt x="4618" y="18080"/>
                      <a:pt x="4747" y="17997"/>
                      <a:pt x="4837" y="18026"/>
                    </a:cubicBezTo>
                    <a:cubicBezTo>
                      <a:pt x="4896" y="18045"/>
                      <a:pt x="4933" y="18027"/>
                      <a:pt x="4967" y="17963"/>
                    </a:cubicBezTo>
                    <a:cubicBezTo>
                      <a:pt x="5025" y="17853"/>
                      <a:pt x="5019" y="17847"/>
                      <a:pt x="4859" y="17831"/>
                    </a:cubicBezTo>
                    <a:cubicBezTo>
                      <a:pt x="4698" y="17814"/>
                      <a:pt x="4627" y="17761"/>
                      <a:pt x="4627" y="17659"/>
                    </a:cubicBezTo>
                    <a:cubicBezTo>
                      <a:pt x="4627" y="17538"/>
                      <a:pt x="4737" y="17520"/>
                      <a:pt x="4893" y="17613"/>
                    </a:cubicBezTo>
                    <a:cubicBezTo>
                      <a:pt x="5120" y="17748"/>
                      <a:pt x="5251" y="17766"/>
                      <a:pt x="5302" y="17670"/>
                    </a:cubicBezTo>
                    <a:cubicBezTo>
                      <a:pt x="5375" y="17532"/>
                      <a:pt x="5352" y="17500"/>
                      <a:pt x="5166" y="17487"/>
                    </a:cubicBezTo>
                    <a:cubicBezTo>
                      <a:pt x="5014" y="17476"/>
                      <a:pt x="4985" y="17457"/>
                      <a:pt x="4973" y="17372"/>
                    </a:cubicBezTo>
                    <a:cubicBezTo>
                      <a:pt x="4950" y="17209"/>
                      <a:pt x="5021" y="17184"/>
                      <a:pt x="5200" y="17286"/>
                    </a:cubicBezTo>
                    <a:cubicBezTo>
                      <a:pt x="5442" y="17423"/>
                      <a:pt x="5585" y="17427"/>
                      <a:pt x="5665" y="17303"/>
                    </a:cubicBezTo>
                    <a:cubicBezTo>
                      <a:pt x="5702" y="17247"/>
                      <a:pt x="5719" y="17183"/>
                      <a:pt x="5705" y="17160"/>
                    </a:cubicBezTo>
                    <a:cubicBezTo>
                      <a:pt x="5671" y="17104"/>
                      <a:pt x="5829" y="17020"/>
                      <a:pt x="5909" y="17051"/>
                    </a:cubicBezTo>
                    <a:cubicBezTo>
                      <a:pt x="5947" y="17065"/>
                      <a:pt x="5990" y="17044"/>
                      <a:pt x="6017" y="16993"/>
                    </a:cubicBezTo>
                    <a:cubicBezTo>
                      <a:pt x="6084" y="16867"/>
                      <a:pt x="6076" y="16856"/>
                      <a:pt x="5898" y="16856"/>
                    </a:cubicBezTo>
                    <a:cubicBezTo>
                      <a:pt x="5704" y="16856"/>
                      <a:pt x="5600" y="16766"/>
                      <a:pt x="5682" y="16667"/>
                    </a:cubicBezTo>
                    <a:cubicBezTo>
                      <a:pt x="5747" y="16588"/>
                      <a:pt x="5800" y="16588"/>
                      <a:pt x="5938" y="16661"/>
                    </a:cubicBezTo>
                    <a:cubicBezTo>
                      <a:pt x="6131" y="16763"/>
                      <a:pt x="6244" y="16774"/>
                      <a:pt x="6324" y="16701"/>
                    </a:cubicBezTo>
                    <a:cubicBezTo>
                      <a:pt x="6365" y="16663"/>
                      <a:pt x="6398" y="16599"/>
                      <a:pt x="6398" y="16558"/>
                    </a:cubicBezTo>
                    <a:cubicBezTo>
                      <a:pt x="6398" y="16516"/>
                      <a:pt x="6413" y="16472"/>
                      <a:pt x="6432" y="16460"/>
                    </a:cubicBezTo>
                    <a:cubicBezTo>
                      <a:pt x="6483" y="16428"/>
                      <a:pt x="7028" y="16798"/>
                      <a:pt x="7175" y="16965"/>
                    </a:cubicBezTo>
                    <a:cubicBezTo>
                      <a:pt x="7246" y="17044"/>
                      <a:pt x="7401" y="17172"/>
                      <a:pt x="7516" y="17252"/>
                    </a:cubicBezTo>
                    <a:cubicBezTo>
                      <a:pt x="7631" y="17331"/>
                      <a:pt x="7809" y="17474"/>
                      <a:pt x="7913" y="17573"/>
                    </a:cubicBezTo>
                    <a:cubicBezTo>
                      <a:pt x="8017" y="17671"/>
                      <a:pt x="8189" y="17796"/>
                      <a:pt x="8293" y="17848"/>
                    </a:cubicBezTo>
                    <a:cubicBezTo>
                      <a:pt x="8398" y="17900"/>
                      <a:pt x="8592" y="18038"/>
                      <a:pt x="8725" y="18158"/>
                    </a:cubicBezTo>
                    <a:cubicBezTo>
                      <a:pt x="8947" y="18357"/>
                      <a:pt x="9045" y="18420"/>
                      <a:pt x="9344" y="18553"/>
                    </a:cubicBezTo>
                    <a:cubicBezTo>
                      <a:pt x="9401" y="18579"/>
                      <a:pt x="9530" y="18669"/>
                      <a:pt x="9627" y="18748"/>
                    </a:cubicBezTo>
                    <a:cubicBezTo>
                      <a:pt x="9724" y="18828"/>
                      <a:pt x="9891" y="18925"/>
                      <a:pt x="10002" y="18966"/>
                    </a:cubicBezTo>
                    <a:cubicBezTo>
                      <a:pt x="10113" y="19008"/>
                      <a:pt x="10256" y="19081"/>
                      <a:pt x="10314" y="19133"/>
                    </a:cubicBezTo>
                    <a:cubicBezTo>
                      <a:pt x="10522" y="19318"/>
                      <a:pt x="10763" y="19454"/>
                      <a:pt x="10836" y="19425"/>
                    </a:cubicBezTo>
                    <a:cubicBezTo>
                      <a:pt x="10885" y="19406"/>
                      <a:pt x="10951" y="19442"/>
                      <a:pt x="11041" y="19528"/>
                    </a:cubicBezTo>
                    <a:cubicBezTo>
                      <a:pt x="11192" y="19673"/>
                      <a:pt x="11526" y="19851"/>
                      <a:pt x="11728" y="19895"/>
                    </a:cubicBezTo>
                    <a:cubicBezTo>
                      <a:pt x="11801" y="19912"/>
                      <a:pt x="11888" y="19955"/>
                      <a:pt x="11915" y="19987"/>
                    </a:cubicBezTo>
                    <a:cubicBezTo>
                      <a:pt x="12030" y="20127"/>
                      <a:pt x="12366" y="20303"/>
                      <a:pt x="12517" y="20303"/>
                    </a:cubicBezTo>
                    <a:cubicBezTo>
                      <a:pt x="12602" y="20303"/>
                      <a:pt x="12764" y="20349"/>
                      <a:pt x="12874" y="20406"/>
                    </a:cubicBezTo>
                    <a:cubicBezTo>
                      <a:pt x="12985" y="20462"/>
                      <a:pt x="13146" y="20522"/>
                      <a:pt x="13232" y="20538"/>
                    </a:cubicBezTo>
                    <a:cubicBezTo>
                      <a:pt x="13318" y="20554"/>
                      <a:pt x="13468" y="20626"/>
                      <a:pt x="13567" y="20698"/>
                    </a:cubicBezTo>
                    <a:cubicBezTo>
                      <a:pt x="13714" y="20808"/>
                      <a:pt x="13789" y="20835"/>
                      <a:pt x="13998" y="20842"/>
                    </a:cubicBezTo>
                    <a:cubicBezTo>
                      <a:pt x="14137" y="20846"/>
                      <a:pt x="14323" y="20884"/>
                      <a:pt x="14413" y="20922"/>
                    </a:cubicBezTo>
                    <a:cubicBezTo>
                      <a:pt x="14502" y="20961"/>
                      <a:pt x="14635" y="20985"/>
                      <a:pt x="14708" y="20979"/>
                    </a:cubicBezTo>
                    <a:cubicBezTo>
                      <a:pt x="14780" y="20973"/>
                      <a:pt x="14882" y="20991"/>
                      <a:pt x="14935" y="21020"/>
                    </a:cubicBezTo>
                    <a:cubicBezTo>
                      <a:pt x="14987" y="21048"/>
                      <a:pt x="15081" y="21073"/>
                      <a:pt x="15145" y="21071"/>
                    </a:cubicBezTo>
                    <a:cubicBezTo>
                      <a:pt x="15208" y="21070"/>
                      <a:pt x="15325" y="21068"/>
                      <a:pt x="15406" y="21071"/>
                    </a:cubicBezTo>
                    <a:cubicBezTo>
                      <a:pt x="15702" y="21084"/>
                      <a:pt x="16026" y="21081"/>
                      <a:pt x="16314" y="21060"/>
                    </a:cubicBezTo>
                    <a:cubicBezTo>
                      <a:pt x="16476" y="21048"/>
                      <a:pt x="16684" y="21034"/>
                      <a:pt x="16780" y="21031"/>
                    </a:cubicBezTo>
                    <a:cubicBezTo>
                      <a:pt x="16888" y="21028"/>
                      <a:pt x="17012" y="20989"/>
                      <a:pt x="17109" y="20922"/>
                    </a:cubicBezTo>
                    <a:cubicBezTo>
                      <a:pt x="17194" y="20864"/>
                      <a:pt x="17310" y="20813"/>
                      <a:pt x="17370" y="20813"/>
                    </a:cubicBezTo>
                    <a:cubicBezTo>
                      <a:pt x="17430" y="20813"/>
                      <a:pt x="17592" y="20747"/>
                      <a:pt x="17727" y="20664"/>
                    </a:cubicBezTo>
                    <a:cubicBezTo>
                      <a:pt x="18026" y="20481"/>
                      <a:pt x="18562" y="19905"/>
                      <a:pt x="18562" y="19769"/>
                    </a:cubicBezTo>
                    <a:cubicBezTo>
                      <a:pt x="18562" y="19717"/>
                      <a:pt x="18609" y="19617"/>
                      <a:pt x="18664" y="19551"/>
                    </a:cubicBezTo>
                    <a:cubicBezTo>
                      <a:pt x="18745" y="19454"/>
                      <a:pt x="18772" y="19347"/>
                      <a:pt x="18812" y="18984"/>
                    </a:cubicBezTo>
                    <a:cubicBezTo>
                      <a:pt x="18839" y="18738"/>
                      <a:pt x="18863" y="18491"/>
                      <a:pt x="18863" y="18433"/>
                    </a:cubicBezTo>
                    <a:cubicBezTo>
                      <a:pt x="18861" y="18152"/>
                      <a:pt x="18818" y="17786"/>
                      <a:pt x="18778" y="17710"/>
                    </a:cubicBezTo>
                    <a:cubicBezTo>
                      <a:pt x="18746" y="17650"/>
                      <a:pt x="18747" y="17596"/>
                      <a:pt x="18783" y="17515"/>
                    </a:cubicBezTo>
                    <a:cubicBezTo>
                      <a:pt x="18822" y="17429"/>
                      <a:pt x="18822" y="17383"/>
                      <a:pt x="18783" y="17320"/>
                    </a:cubicBezTo>
                    <a:cubicBezTo>
                      <a:pt x="18707" y="17197"/>
                      <a:pt x="18716" y="17172"/>
                      <a:pt x="18942" y="16919"/>
                    </a:cubicBezTo>
                    <a:cubicBezTo>
                      <a:pt x="19159" y="16677"/>
                      <a:pt x="19183" y="16628"/>
                      <a:pt x="19107" y="16581"/>
                    </a:cubicBezTo>
                    <a:cubicBezTo>
                      <a:pt x="19033" y="16534"/>
                      <a:pt x="19156" y="16425"/>
                      <a:pt x="19249" y="16454"/>
                    </a:cubicBezTo>
                    <a:cubicBezTo>
                      <a:pt x="19311" y="16474"/>
                      <a:pt x="19382" y="16419"/>
                      <a:pt x="19561" y="16219"/>
                    </a:cubicBezTo>
                    <a:cubicBezTo>
                      <a:pt x="19690" y="16075"/>
                      <a:pt x="19814" y="15976"/>
                      <a:pt x="19833" y="15996"/>
                    </a:cubicBezTo>
                    <a:cubicBezTo>
                      <a:pt x="19852" y="16015"/>
                      <a:pt x="19849" y="16153"/>
                      <a:pt x="19828" y="16305"/>
                    </a:cubicBezTo>
                    <a:cubicBezTo>
                      <a:pt x="19776" y="16667"/>
                      <a:pt x="19771" y="16844"/>
                      <a:pt x="19822" y="16793"/>
                    </a:cubicBezTo>
                    <a:cubicBezTo>
                      <a:pt x="19844" y="16770"/>
                      <a:pt x="19890" y="16539"/>
                      <a:pt x="19924" y="16277"/>
                    </a:cubicBezTo>
                    <a:lnTo>
                      <a:pt x="19987" y="15795"/>
                    </a:lnTo>
                    <a:lnTo>
                      <a:pt x="20339" y="15411"/>
                    </a:lnTo>
                    <a:cubicBezTo>
                      <a:pt x="20532" y="15198"/>
                      <a:pt x="20713" y="14977"/>
                      <a:pt x="20742" y="14923"/>
                    </a:cubicBezTo>
                    <a:cubicBezTo>
                      <a:pt x="20840" y="14735"/>
                      <a:pt x="21073" y="14746"/>
                      <a:pt x="21309" y="14946"/>
                    </a:cubicBezTo>
                    <a:lnTo>
                      <a:pt x="21445" y="15061"/>
                    </a:lnTo>
                    <a:lnTo>
                      <a:pt x="21440" y="15640"/>
                    </a:lnTo>
                    <a:cubicBezTo>
                      <a:pt x="21434" y="15993"/>
                      <a:pt x="21443" y="16219"/>
                      <a:pt x="21468" y="16219"/>
                    </a:cubicBezTo>
                    <a:cubicBezTo>
                      <a:pt x="21507" y="16219"/>
                      <a:pt x="21537" y="15536"/>
                      <a:pt x="21514" y="15204"/>
                    </a:cubicBezTo>
                    <a:cubicBezTo>
                      <a:pt x="21495" y="14946"/>
                      <a:pt x="21407" y="14859"/>
                      <a:pt x="20997" y="14717"/>
                    </a:cubicBezTo>
                    <a:cubicBezTo>
                      <a:pt x="20934" y="14695"/>
                      <a:pt x="20939" y="14670"/>
                      <a:pt x="21048" y="14470"/>
                    </a:cubicBezTo>
                    <a:cubicBezTo>
                      <a:pt x="21116" y="14346"/>
                      <a:pt x="21186" y="14151"/>
                      <a:pt x="21201" y="14040"/>
                    </a:cubicBezTo>
                    <a:cubicBezTo>
                      <a:pt x="21216" y="13928"/>
                      <a:pt x="21245" y="13828"/>
                      <a:pt x="21264" y="13816"/>
                    </a:cubicBezTo>
                    <a:cubicBezTo>
                      <a:pt x="21283" y="13804"/>
                      <a:pt x="21286" y="13766"/>
                      <a:pt x="21275" y="13736"/>
                    </a:cubicBezTo>
                    <a:cubicBezTo>
                      <a:pt x="21264" y="13706"/>
                      <a:pt x="21285" y="13615"/>
                      <a:pt x="21321" y="13529"/>
                    </a:cubicBezTo>
                    <a:cubicBezTo>
                      <a:pt x="21390" y="13361"/>
                      <a:pt x="21397" y="12916"/>
                      <a:pt x="21332" y="12876"/>
                    </a:cubicBezTo>
                    <a:cubicBezTo>
                      <a:pt x="21272" y="12838"/>
                      <a:pt x="21340" y="12552"/>
                      <a:pt x="21428" y="12468"/>
                    </a:cubicBezTo>
                    <a:cubicBezTo>
                      <a:pt x="21482" y="12417"/>
                      <a:pt x="21510" y="12303"/>
                      <a:pt x="21531" y="12084"/>
                    </a:cubicBezTo>
                    <a:cubicBezTo>
                      <a:pt x="21574" y="11616"/>
                      <a:pt x="21564" y="11572"/>
                      <a:pt x="21366" y="11522"/>
                    </a:cubicBezTo>
                    <a:cubicBezTo>
                      <a:pt x="21139" y="11465"/>
                      <a:pt x="21106" y="11437"/>
                      <a:pt x="21077" y="11287"/>
                    </a:cubicBezTo>
                    <a:cubicBezTo>
                      <a:pt x="21062" y="11216"/>
                      <a:pt x="20966" y="11029"/>
                      <a:pt x="20861" y="10874"/>
                    </a:cubicBezTo>
                    <a:cubicBezTo>
                      <a:pt x="20740" y="10696"/>
                      <a:pt x="20676" y="10566"/>
                      <a:pt x="20691" y="10518"/>
                    </a:cubicBezTo>
                    <a:cubicBezTo>
                      <a:pt x="20704" y="10477"/>
                      <a:pt x="20692" y="10430"/>
                      <a:pt x="20668" y="10415"/>
                    </a:cubicBezTo>
                    <a:cubicBezTo>
                      <a:pt x="20644" y="10400"/>
                      <a:pt x="20628" y="10341"/>
                      <a:pt x="20628" y="10283"/>
                    </a:cubicBezTo>
                    <a:cubicBezTo>
                      <a:pt x="20628" y="10142"/>
                      <a:pt x="20518" y="9975"/>
                      <a:pt x="20236" y="9681"/>
                    </a:cubicBezTo>
                    <a:cubicBezTo>
                      <a:pt x="20161" y="9603"/>
                      <a:pt x="20148" y="9536"/>
                      <a:pt x="20146" y="9280"/>
                    </a:cubicBezTo>
                    <a:cubicBezTo>
                      <a:pt x="20142" y="8947"/>
                      <a:pt x="20115" y="8861"/>
                      <a:pt x="20009" y="8861"/>
                    </a:cubicBezTo>
                    <a:cubicBezTo>
                      <a:pt x="19945" y="8861"/>
                      <a:pt x="19403" y="8376"/>
                      <a:pt x="19368" y="8287"/>
                    </a:cubicBezTo>
                    <a:cubicBezTo>
                      <a:pt x="19359" y="8264"/>
                      <a:pt x="19317" y="8197"/>
                      <a:pt x="19277" y="8138"/>
                    </a:cubicBezTo>
                    <a:cubicBezTo>
                      <a:pt x="19237" y="8080"/>
                      <a:pt x="19181" y="7957"/>
                      <a:pt x="19152" y="7863"/>
                    </a:cubicBezTo>
                    <a:cubicBezTo>
                      <a:pt x="19115" y="7742"/>
                      <a:pt x="18988" y="7576"/>
                      <a:pt x="18715" y="7301"/>
                    </a:cubicBezTo>
                    <a:cubicBezTo>
                      <a:pt x="18269" y="6851"/>
                      <a:pt x="18085" y="6628"/>
                      <a:pt x="18085" y="6532"/>
                    </a:cubicBezTo>
                    <a:cubicBezTo>
                      <a:pt x="18085" y="6495"/>
                      <a:pt x="17810" y="6183"/>
                      <a:pt x="17472" y="5838"/>
                    </a:cubicBezTo>
                    <a:cubicBezTo>
                      <a:pt x="17134" y="5494"/>
                      <a:pt x="16802" y="5140"/>
                      <a:pt x="16734" y="5053"/>
                    </a:cubicBezTo>
                    <a:cubicBezTo>
                      <a:pt x="16666" y="4966"/>
                      <a:pt x="16567" y="4877"/>
                      <a:pt x="16513" y="4852"/>
                    </a:cubicBezTo>
                    <a:cubicBezTo>
                      <a:pt x="16459" y="4827"/>
                      <a:pt x="16359" y="4717"/>
                      <a:pt x="16291" y="4605"/>
                    </a:cubicBezTo>
                    <a:cubicBezTo>
                      <a:pt x="16211" y="4474"/>
                      <a:pt x="16080" y="4346"/>
                      <a:pt x="15922" y="4244"/>
                    </a:cubicBezTo>
                    <a:cubicBezTo>
                      <a:pt x="15789" y="4157"/>
                      <a:pt x="15593" y="3996"/>
                      <a:pt x="15485" y="3888"/>
                    </a:cubicBezTo>
                    <a:cubicBezTo>
                      <a:pt x="15055" y="3456"/>
                      <a:pt x="14867" y="3296"/>
                      <a:pt x="14606" y="3137"/>
                    </a:cubicBezTo>
                    <a:cubicBezTo>
                      <a:pt x="14455" y="3046"/>
                      <a:pt x="14217" y="2861"/>
                      <a:pt x="14078" y="2724"/>
                    </a:cubicBezTo>
                    <a:cubicBezTo>
                      <a:pt x="13829" y="2479"/>
                      <a:pt x="13251" y="2139"/>
                      <a:pt x="13079" y="2139"/>
                    </a:cubicBezTo>
                    <a:cubicBezTo>
                      <a:pt x="13036" y="2139"/>
                      <a:pt x="12986" y="2097"/>
                      <a:pt x="12965" y="2042"/>
                    </a:cubicBezTo>
                    <a:cubicBezTo>
                      <a:pt x="12910" y="1894"/>
                      <a:pt x="12455" y="1605"/>
                      <a:pt x="12182" y="1543"/>
                    </a:cubicBezTo>
                    <a:cubicBezTo>
                      <a:pt x="12006" y="1503"/>
                      <a:pt x="11929" y="1458"/>
                      <a:pt x="11864" y="1365"/>
                    </a:cubicBezTo>
                    <a:cubicBezTo>
                      <a:pt x="11811" y="1290"/>
                      <a:pt x="11754" y="1253"/>
                      <a:pt x="11716" y="1267"/>
                    </a:cubicBezTo>
                    <a:cubicBezTo>
                      <a:pt x="11683" y="1281"/>
                      <a:pt x="11591" y="1243"/>
                      <a:pt x="11518" y="1187"/>
                    </a:cubicBezTo>
                    <a:cubicBezTo>
                      <a:pt x="11351" y="1061"/>
                      <a:pt x="11029" y="952"/>
                      <a:pt x="10831" y="952"/>
                    </a:cubicBezTo>
                    <a:cubicBezTo>
                      <a:pt x="10716" y="952"/>
                      <a:pt x="10677" y="932"/>
                      <a:pt x="10660" y="866"/>
                    </a:cubicBezTo>
                    <a:cubicBezTo>
                      <a:pt x="10648" y="819"/>
                      <a:pt x="10619" y="782"/>
                      <a:pt x="10592" y="786"/>
                    </a:cubicBezTo>
                    <a:cubicBezTo>
                      <a:pt x="10566" y="790"/>
                      <a:pt x="10469" y="759"/>
                      <a:pt x="10377" y="717"/>
                    </a:cubicBezTo>
                    <a:cubicBezTo>
                      <a:pt x="10284" y="675"/>
                      <a:pt x="10084" y="631"/>
                      <a:pt x="9934" y="619"/>
                    </a:cubicBezTo>
                    <a:cubicBezTo>
                      <a:pt x="9783" y="608"/>
                      <a:pt x="9634" y="575"/>
                      <a:pt x="9599" y="545"/>
                    </a:cubicBezTo>
                    <a:cubicBezTo>
                      <a:pt x="9481" y="443"/>
                      <a:pt x="9035" y="377"/>
                      <a:pt x="8776" y="424"/>
                    </a:cubicBezTo>
                    <a:cubicBezTo>
                      <a:pt x="8596" y="457"/>
                      <a:pt x="8524" y="453"/>
                      <a:pt x="8469" y="413"/>
                    </a:cubicBezTo>
                    <a:cubicBezTo>
                      <a:pt x="8419" y="376"/>
                      <a:pt x="8381" y="376"/>
                      <a:pt x="8345" y="407"/>
                    </a:cubicBezTo>
                    <a:cubicBezTo>
                      <a:pt x="8306" y="440"/>
                      <a:pt x="8237" y="389"/>
                      <a:pt x="8083" y="224"/>
                    </a:cubicBezTo>
                    <a:lnTo>
                      <a:pt x="7873" y="0"/>
                    </a:lnTo>
                    <a:close/>
                    <a:moveTo>
                      <a:pt x="250" y="20475"/>
                    </a:moveTo>
                    <a:cubicBezTo>
                      <a:pt x="232" y="20475"/>
                      <a:pt x="227" y="20514"/>
                      <a:pt x="239" y="20561"/>
                    </a:cubicBezTo>
                    <a:cubicBezTo>
                      <a:pt x="251" y="20608"/>
                      <a:pt x="277" y="20641"/>
                      <a:pt x="296" y="20641"/>
                    </a:cubicBezTo>
                    <a:cubicBezTo>
                      <a:pt x="314" y="20641"/>
                      <a:pt x="319" y="20608"/>
                      <a:pt x="307" y="20561"/>
                    </a:cubicBezTo>
                    <a:cubicBezTo>
                      <a:pt x="295" y="20514"/>
                      <a:pt x="268" y="20475"/>
                      <a:pt x="250" y="20475"/>
                    </a:cubicBezTo>
                    <a:close/>
                    <a:moveTo>
                      <a:pt x="1556" y="20945"/>
                    </a:moveTo>
                    <a:cubicBezTo>
                      <a:pt x="1522" y="20946"/>
                      <a:pt x="1443" y="20969"/>
                      <a:pt x="1385" y="21002"/>
                    </a:cubicBezTo>
                    <a:lnTo>
                      <a:pt x="1283" y="21065"/>
                    </a:lnTo>
                    <a:lnTo>
                      <a:pt x="1402" y="21054"/>
                    </a:lnTo>
                    <a:cubicBezTo>
                      <a:pt x="1529" y="21041"/>
                      <a:pt x="1668" y="20942"/>
                      <a:pt x="1556" y="20945"/>
                    </a:cubicBezTo>
                    <a:close/>
                    <a:moveTo>
                      <a:pt x="1249" y="21255"/>
                    </a:moveTo>
                    <a:cubicBezTo>
                      <a:pt x="1235" y="21244"/>
                      <a:pt x="1205" y="21250"/>
                      <a:pt x="1164" y="21266"/>
                    </a:cubicBezTo>
                    <a:cubicBezTo>
                      <a:pt x="1126" y="21281"/>
                      <a:pt x="1106" y="21308"/>
                      <a:pt x="1119" y="21329"/>
                    </a:cubicBezTo>
                    <a:cubicBezTo>
                      <a:pt x="1150" y="21381"/>
                      <a:pt x="1210" y="21379"/>
                      <a:pt x="1243" y="21324"/>
                    </a:cubicBezTo>
                    <a:cubicBezTo>
                      <a:pt x="1263" y="21292"/>
                      <a:pt x="1264" y="21265"/>
                      <a:pt x="1249" y="21255"/>
                    </a:cubicBezTo>
                    <a:close/>
                  </a:path>
                </a:pathLst>
              </a:custGeom>
              <a:ln w="12700" cap="flat">
                <a:noFill/>
                <a:miter lim="400000"/>
              </a:ln>
              <a:effectLst>
                <a:outerShdw sx="100000" sy="100000" kx="0" ky="0" algn="b" rotWithShape="0" blurRad="203200" dist="76200" dir="2700000">
                  <a:srgbClr val="000000">
                    <a:alpha val="75000"/>
                  </a:srgbClr>
                </a:outerShdw>
              </a:effectLst>
            </p:spPr>
          </p:pic>
          <p:pic>
            <p:nvPicPr>
              <p:cNvPr id="393" name="watchman_backround3.png" descr="watchman_backround3.png"/>
              <p:cNvPicPr>
                <a:picLocks noChangeAspect="1"/>
              </p:cNvPicPr>
              <p:nvPr/>
            </p:nvPicPr>
            <p:blipFill>
              <a:blip r:embed="rId5">
                <a:extLst/>
              </a:blip>
              <a:srcRect l="8080" t="5295" r="6718" b="3048"/>
              <a:stretch>
                <a:fillRect/>
              </a:stretch>
            </p:blipFill>
            <p:spPr>
              <a:xfrm rot="19855400">
                <a:off x="8542078" y="1565691"/>
                <a:ext cx="1766949" cy="1870557"/>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0166" y="1"/>
                    </a:moveTo>
                    <a:cubicBezTo>
                      <a:pt x="10101" y="-3"/>
                      <a:pt x="10035" y="4"/>
                      <a:pt x="9962" y="19"/>
                    </a:cubicBezTo>
                    <a:cubicBezTo>
                      <a:pt x="9958" y="20"/>
                      <a:pt x="9957" y="18"/>
                      <a:pt x="9953" y="19"/>
                    </a:cubicBezTo>
                    <a:cubicBezTo>
                      <a:pt x="9943" y="21"/>
                      <a:pt x="9924" y="30"/>
                      <a:pt x="9914" y="33"/>
                    </a:cubicBezTo>
                    <a:cubicBezTo>
                      <a:pt x="9836" y="55"/>
                      <a:pt x="9751" y="83"/>
                      <a:pt x="9633" y="124"/>
                    </a:cubicBezTo>
                    <a:cubicBezTo>
                      <a:pt x="9203" y="274"/>
                      <a:pt x="9063" y="293"/>
                      <a:pt x="8207" y="331"/>
                    </a:cubicBezTo>
                    <a:cubicBezTo>
                      <a:pt x="7060" y="381"/>
                      <a:pt x="5549" y="639"/>
                      <a:pt x="4831" y="908"/>
                    </a:cubicBezTo>
                    <a:cubicBezTo>
                      <a:pt x="4351" y="1088"/>
                      <a:pt x="3178" y="1675"/>
                      <a:pt x="2566" y="2040"/>
                    </a:cubicBezTo>
                    <a:cubicBezTo>
                      <a:pt x="2438" y="2116"/>
                      <a:pt x="2314" y="2182"/>
                      <a:pt x="2289" y="2182"/>
                    </a:cubicBezTo>
                    <a:cubicBezTo>
                      <a:pt x="2265" y="2182"/>
                      <a:pt x="2083" y="2336"/>
                      <a:pt x="1887" y="2526"/>
                    </a:cubicBezTo>
                    <a:cubicBezTo>
                      <a:pt x="1690" y="2715"/>
                      <a:pt x="1412" y="2955"/>
                      <a:pt x="1271" y="3057"/>
                    </a:cubicBezTo>
                    <a:cubicBezTo>
                      <a:pt x="1142" y="3150"/>
                      <a:pt x="1019" y="3275"/>
                      <a:pt x="907" y="3410"/>
                    </a:cubicBezTo>
                    <a:cubicBezTo>
                      <a:pt x="745" y="3617"/>
                      <a:pt x="646" y="3798"/>
                      <a:pt x="582" y="4010"/>
                    </a:cubicBezTo>
                    <a:cubicBezTo>
                      <a:pt x="530" y="4221"/>
                      <a:pt x="498" y="4580"/>
                      <a:pt x="480" y="4968"/>
                    </a:cubicBezTo>
                    <a:cubicBezTo>
                      <a:pt x="477" y="5472"/>
                      <a:pt x="499" y="6073"/>
                      <a:pt x="538" y="6118"/>
                    </a:cubicBezTo>
                    <a:cubicBezTo>
                      <a:pt x="568" y="6152"/>
                      <a:pt x="594" y="6196"/>
                      <a:pt x="597" y="6219"/>
                    </a:cubicBezTo>
                    <a:cubicBezTo>
                      <a:pt x="599" y="6241"/>
                      <a:pt x="603" y="6279"/>
                      <a:pt x="606" y="6301"/>
                    </a:cubicBezTo>
                    <a:cubicBezTo>
                      <a:pt x="609" y="6324"/>
                      <a:pt x="607" y="6422"/>
                      <a:pt x="601" y="6517"/>
                    </a:cubicBezTo>
                    <a:cubicBezTo>
                      <a:pt x="599" y="6564"/>
                      <a:pt x="606" y="6607"/>
                      <a:pt x="616" y="6645"/>
                    </a:cubicBezTo>
                    <a:cubicBezTo>
                      <a:pt x="626" y="6683"/>
                      <a:pt x="642" y="6713"/>
                      <a:pt x="660" y="6723"/>
                    </a:cubicBezTo>
                    <a:cubicBezTo>
                      <a:pt x="706" y="6750"/>
                      <a:pt x="706" y="6781"/>
                      <a:pt x="660" y="6833"/>
                    </a:cubicBezTo>
                    <a:cubicBezTo>
                      <a:pt x="649" y="6845"/>
                      <a:pt x="651" y="6851"/>
                      <a:pt x="645" y="6860"/>
                    </a:cubicBezTo>
                    <a:cubicBezTo>
                      <a:pt x="649" y="6874"/>
                      <a:pt x="647" y="6932"/>
                      <a:pt x="650" y="6934"/>
                    </a:cubicBezTo>
                    <a:cubicBezTo>
                      <a:pt x="653" y="6936"/>
                      <a:pt x="656" y="6936"/>
                      <a:pt x="660" y="6938"/>
                    </a:cubicBezTo>
                    <a:cubicBezTo>
                      <a:pt x="693" y="6958"/>
                      <a:pt x="700" y="7002"/>
                      <a:pt x="679" y="7035"/>
                    </a:cubicBezTo>
                    <a:cubicBezTo>
                      <a:pt x="668" y="7051"/>
                      <a:pt x="665" y="7063"/>
                      <a:pt x="669" y="7067"/>
                    </a:cubicBezTo>
                    <a:cubicBezTo>
                      <a:pt x="674" y="7071"/>
                      <a:pt x="685" y="7068"/>
                      <a:pt x="703" y="7057"/>
                    </a:cubicBezTo>
                    <a:cubicBezTo>
                      <a:pt x="794" y="7004"/>
                      <a:pt x="851" y="7123"/>
                      <a:pt x="776" y="7209"/>
                    </a:cubicBezTo>
                    <a:cubicBezTo>
                      <a:pt x="727" y="7264"/>
                      <a:pt x="738" y="7293"/>
                      <a:pt x="810" y="7319"/>
                    </a:cubicBezTo>
                    <a:cubicBezTo>
                      <a:pt x="891" y="7348"/>
                      <a:pt x="892" y="7364"/>
                      <a:pt x="825" y="7442"/>
                    </a:cubicBezTo>
                    <a:cubicBezTo>
                      <a:pt x="779" y="7495"/>
                      <a:pt x="775" y="7520"/>
                      <a:pt x="815" y="7497"/>
                    </a:cubicBezTo>
                    <a:cubicBezTo>
                      <a:pt x="919" y="7439"/>
                      <a:pt x="954" y="7539"/>
                      <a:pt x="888" y="7704"/>
                    </a:cubicBezTo>
                    <a:cubicBezTo>
                      <a:pt x="846" y="7806"/>
                      <a:pt x="850" y="7875"/>
                      <a:pt x="892" y="7923"/>
                    </a:cubicBezTo>
                    <a:cubicBezTo>
                      <a:pt x="937" y="7974"/>
                      <a:pt x="935" y="8006"/>
                      <a:pt x="888" y="8033"/>
                    </a:cubicBezTo>
                    <a:cubicBezTo>
                      <a:pt x="876" y="8040"/>
                      <a:pt x="874" y="8046"/>
                      <a:pt x="868" y="8052"/>
                    </a:cubicBezTo>
                    <a:cubicBezTo>
                      <a:pt x="882" y="8084"/>
                      <a:pt x="898" y="8113"/>
                      <a:pt x="917" y="8125"/>
                    </a:cubicBezTo>
                    <a:cubicBezTo>
                      <a:pt x="944" y="8144"/>
                      <a:pt x="968" y="8219"/>
                      <a:pt x="975" y="8304"/>
                    </a:cubicBezTo>
                    <a:cubicBezTo>
                      <a:pt x="976" y="8316"/>
                      <a:pt x="979" y="8328"/>
                      <a:pt x="980" y="8340"/>
                    </a:cubicBezTo>
                    <a:cubicBezTo>
                      <a:pt x="984" y="8491"/>
                      <a:pt x="1010" y="8683"/>
                      <a:pt x="1038" y="8858"/>
                    </a:cubicBezTo>
                    <a:cubicBezTo>
                      <a:pt x="1044" y="8894"/>
                      <a:pt x="1051" y="8920"/>
                      <a:pt x="1057" y="8955"/>
                    </a:cubicBezTo>
                    <a:cubicBezTo>
                      <a:pt x="1084" y="9097"/>
                      <a:pt x="1113" y="9233"/>
                      <a:pt x="1140" y="9280"/>
                    </a:cubicBezTo>
                    <a:cubicBezTo>
                      <a:pt x="1174" y="9340"/>
                      <a:pt x="1201" y="9415"/>
                      <a:pt x="1203" y="9445"/>
                    </a:cubicBezTo>
                    <a:cubicBezTo>
                      <a:pt x="1204" y="9463"/>
                      <a:pt x="1254" y="9516"/>
                      <a:pt x="1290" y="9559"/>
                    </a:cubicBezTo>
                    <a:cubicBezTo>
                      <a:pt x="1323" y="9590"/>
                      <a:pt x="1349" y="9622"/>
                      <a:pt x="1392" y="9646"/>
                    </a:cubicBezTo>
                    <a:cubicBezTo>
                      <a:pt x="1619" y="9779"/>
                      <a:pt x="1678" y="9894"/>
                      <a:pt x="1702" y="10265"/>
                    </a:cubicBezTo>
                    <a:cubicBezTo>
                      <a:pt x="1718" y="10503"/>
                      <a:pt x="1710" y="10534"/>
                      <a:pt x="1601" y="10549"/>
                    </a:cubicBezTo>
                    <a:cubicBezTo>
                      <a:pt x="1595" y="10550"/>
                      <a:pt x="1591" y="10553"/>
                      <a:pt x="1586" y="10554"/>
                    </a:cubicBezTo>
                    <a:cubicBezTo>
                      <a:pt x="1591" y="10565"/>
                      <a:pt x="1590" y="10589"/>
                      <a:pt x="1596" y="10595"/>
                    </a:cubicBezTo>
                    <a:cubicBezTo>
                      <a:pt x="1667" y="10662"/>
                      <a:pt x="1641" y="10819"/>
                      <a:pt x="1547" y="10893"/>
                    </a:cubicBezTo>
                    <a:cubicBezTo>
                      <a:pt x="1498" y="10931"/>
                      <a:pt x="1464" y="11022"/>
                      <a:pt x="1470" y="11099"/>
                    </a:cubicBezTo>
                    <a:cubicBezTo>
                      <a:pt x="1470" y="11102"/>
                      <a:pt x="1469" y="11105"/>
                      <a:pt x="1470" y="11108"/>
                    </a:cubicBezTo>
                    <a:cubicBezTo>
                      <a:pt x="1472" y="11158"/>
                      <a:pt x="1474" y="11212"/>
                      <a:pt x="1470" y="11255"/>
                    </a:cubicBezTo>
                    <a:cubicBezTo>
                      <a:pt x="1469" y="11279"/>
                      <a:pt x="1471" y="11313"/>
                      <a:pt x="1470" y="11328"/>
                    </a:cubicBezTo>
                    <a:cubicBezTo>
                      <a:pt x="1468" y="11349"/>
                      <a:pt x="1448" y="11377"/>
                      <a:pt x="1436" y="11406"/>
                    </a:cubicBezTo>
                    <a:cubicBezTo>
                      <a:pt x="1433" y="11412"/>
                      <a:pt x="1434" y="11423"/>
                      <a:pt x="1431" y="11429"/>
                    </a:cubicBezTo>
                    <a:cubicBezTo>
                      <a:pt x="1425" y="11442"/>
                      <a:pt x="1418" y="11439"/>
                      <a:pt x="1411" y="11452"/>
                    </a:cubicBezTo>
                    <a:cubicBezTo>
                      <a:pt x="1401" y="11471"/>
                      <a:pt x="1404" y="11491"/>
                      <a:pt x="1392" y="11507"/>
                    </a:cubicBezTo>
                    <a:cubicBezTo>
                      <a:pt x="1384" y="11517"/>
                      <a:pt x="1375" y="11518"/>
                      <a:pt x="1368" y="11525"/>
                    </a:cubicBezTo>
                    <a:cubicBezTo>
                      <a:pt x="1352" y="11547"/>
                      <a:pt x="1332" y="11594"/>
                      <a:pt x="1324" y="11594"/>
                    </a:cubicBezTo>
                    <a:cubicBezTo>
                      <a:pt x="1318" y="11594"/>
                      <a:pt x="1311" y="11581"/>
                      <a:pt x="1305" y="11576"/>
                    </a:cubicBezTo>
                    <a:cubicBezTo>
                      <a:pt x="1384" y="11965"/>
                      <a:pt x="1442" y="12328"/>
                      <a:pt x="1489" y="12758"/>
                    </a:cubicBezTo>
                    <a:cubicBezTo>
                      <a:pt x="1508" y="12934"/>
                      <a:pt x="1537" y="13097"/>
                      <a:pt x="1552" y="13120"/>
                    </a:cubicBezTo>
                    <a:cubicBezTo>
                      <a:pt x="1567" y="13143"/>
                      <a:pt x="1633" y="13504"/>
                      <a:pt x="1693" y="13922"/>
                    </a:cubicBezTo>
                    <a:cubicBezTo>
                      <a:pt x="1752" y="14339"/>
                      <a:pt x="1822" y="14727"/>
                      <a:pt x="1853" y="14783"/>
                    </a:cubicBezTo>
                    <a:cubicBezTo>
                      <a:pt x="1863" y="14803"/>
                      <a:pt x="1874" y="14862"/>
                      <a:pt x="1887" y="14898"/>
                    </a:cubicBezTo>
                    <a:cubicBezTo>
                      <a:pt x="1882" y="14878"/>
                      <a:pt x="1876" y="14853"/>
                      <a:pt x="1872" y="14834"/>
                    </a:cubicBezTo>
                    <a:cubicBezTo>
                      <a:pt x="1769" y="14340"/>
                      <a:pt x="1747" y="13572"/>
                      <a:pt x="1833" y="13505"/>
                    </a:cubicBezTo>
                    <a:cubicBezTo>
                      <a:pt x="1894" y="13457"/>
                      <a:pt x="1948" y="13491"/>
                      <a:pt x="2076" y="13665"/>
                    </a:cubicBezTo>
                    <a:cubicBezTo>
                      <a:pt x="2214" y="13853"/>
                      <a:pt x="2227" y="13905"/>
                      <a:pt x="2168" y="13995"/>
                    </a:cubicBezTo>
                    <a:cubicBezTo>
                      <a:pt x="2104" y="14091"/>
                      <a:pt x="2109" y="14095"/>
                      <a:pt x="2241" y="14064"/>
                    </a:cubicBezTo>
                    <a:cubicBezTo>
                      <a:pt x="2383" y="14030"/>
                      <a:pt x="2429" y="14072"/>
                      <a:pt x="2469" y="14270"/>
                    </a:cubicBezTo>
                    <a:cubicBezTo>
                      <a:pt x="2477" y="14310"/>
                      <a:pt x="2519" y="14451"/>
                      <a:pt x="2561" y="14586"/>
                    </a:cubicBezTo>
                    <a:cubicBezTo>
                      <a:pt x="2789" y="15313"/>
                      <a:pt x="2925" y="15669"/>
                      <a:pt x="3060" y="15892"/>
                    </a:cubicBezTo>
                    <a:cubicBezTo>
                      <a:pt x="3144" y="16029"/>
                      <a:pt x="3271" y="16248"/>
                      <a:pt x="3347" y="16382"/>
                    </a:cubicBezTo>
                    <a:cubicBezTo>
                      <a:pt x="3422" y="16517"/>
                      <a:pt x="3546" y="16725"/>
                      <a:pt x="3623" y="16845"/>
                    </a:cubicBezTo>
                    <a:cubicBezTo>
                      <a:pt x="3700" y="16965"/>
                      <a:pt x="3924" y="17444"/>
                      <a:pt x="4118" y="17908"/>
                    </a:cubicBezTo>
                    <a:cubicBezTo>
                      <a:pt x="4312" y="18372"/>
                      <a:pt x="4504" y="18832"/>
                      <a:pt x="4549" y="18930"/>
                    </a:cubicBezTo>
                    <a:cubicBezTo>
                      <a:pt x="4595" y="19028"/>
                      <a:pt x="4632" y="19145"/>
                      <a:pt x="4632" y="19187"/>
                    </a:cubicBezTo>
                    <a:cubicBezTo>
                      <a:pt x="4632" y="19229"/>
                      <a:pt x="4725" y="19427"/>
                      <a:pt x="4836" y="19631"/>
                    </a:cubicBezTo>
                    <a:cubicBezTo>
                      <a:pt x="4946" y="19835"/>
                      <a:pt x="5039" y="20030"/>
                      <a:pt x="5039" y="20067"/>
                    </a:cubicBezTo>
                    <a:cubicBezTo>
                      <a:pt x="5040" y="20134"/>
                      <a:pt x="5308" y="20395"/>
                      <a:pt x="5553" y="20589"/>
                    </a:cubicBezTo>
                    <a:cubicBezTo>
                      <a:pt x="5551" y="20586"/>
                      <a:pt x="5551" y="20579"/>
                      <a:pt x="5549" y="20575"/>
                    </a:cubicBezTo>
                    <a:cubicBezTo>
                      <a:pt x="5431" y="20483"/>
                      <a:pt x="5327" y="20383"/>
                      <a:pt x="5326" y="20337"/>
                    </a:cubicBezTo>
                    <a:cubicBezTo>
                      <a:pt x="5325" y="20311"/>
                      <a:pt x="5259" y="20215"/>
                      <a:pt x="5180" y="20126"/>
                    </a:cubicBezTo>
                    <a:cubicBezTo>
                      <a:pt x="5101" y="20037"/>
                      <a:pt x="5039" y="19935"/>
                      <a:pt x="5039" y="19897"/>
                    </a:cubicBezTo>
                    <a:cubicBezTo>
                      <a:pt x="5039" y="19859"/>
                      <a:pt x="4986" y="19786"/>
                      <a:pt x="4923" y="19732"/>
                    </a:cubicBezTo>
                    <a:cubicBezTo>
                      <a:pt x="4775" y="19605"/>
                      <a:pt x="4871" y="19456"/>
                      <a:pt x="5044" y="19544"/>
                    </a:cubicBezTo>
                    <a:cubicBezTo>
                      <a:pt x="5155" y="19600"/>
                      <a:pt x="5205" y="19524"/>
                      <a:pt x="5098" y="19462"/>
                    </a:cubicBezTo>
                    <a:cubicBezTo>
                      <a:pt x="5068" y="19444"/>
                      <a:pt x="5015" y="19295"/>
                      <a:pt x="4976" y="19132"/>
                    </a:cubicBezTo>
                    <a:cubicBezTo>
                      <a:pt x="4920" y="18895"/>
                      <a:pt x="4918" y="18822"/>
                      <a:pt x="4976" y="18756"/>
                    </a:cubicBezTo>
                    <a:cubicBezTo>
                      <a:pt x="5041" y="18683"/>
                      <a:pt x="5066" y="18683"/>
                      <a:pt x="5195" y="18779"/>
                    </a:cubicBezTo>
                    <a:cubicBezTo>
                      <a:pt x="5275" y="18838"/>
                      <a:pt x="5374" y="18889"/>
                      <a:pt x="5418" y="18889"/>
                    </a:cubicBezTo>
                    <a:cubicBezTo>
                      <a:pt x="5570" y="18889"/>
                      <a:pt x="5496" y="18744"/>
                      <a:pt x="5190" y="18458"/>
                    </a:cubicBezTo>
                    <a:lnTo>
                      <a:pt x="4879" y="18169"/>
                    </a:lnTo>
                    <a:lnTo>
                      <a:pt x="4802" y="17290"/>
                    </a:lnTo>
                    <a:cubicBezTo>
                      <a:pt x="4759" y="16806"/>
                      <a:pt x="4725" y="16391"/>
                      <a:pt x="4724" y="16369"/>
                    </a:cubicBezTo>
                    <a:cubicBezTo>
                      <a:pt x="4722" y="16296"/>
                      <a:pt x="4831" y="16314"/>
                      <a:pt x="4874" y="16392"/>
                    </a:cubicBezTo>
                    <a:cubicBezTo>
                      <a:pt x="4898" y="16433"/>
                      <a:pt x="5099" y="16832"/>
                      <a:pt x="5326" y="17280"/>
                    </a:cubicBezTo>
                    <a:cubicBezTo>
                      <a:pt x="5810" y="18240"/>
                      <a:pt x="6996" y="20238"/>
                      <a:pt x="7207" y="20451"/>
                    </a:cubicBezTo>
                    <a:lnTo>
                      <a:pt x="7358" y="20603"/>
                    </a:lnTo>
                    <a:lnTo>
                      <a:pt x="7212" y="20410"/>
                    </a:lnTo>
                    <a:cubicBezTo>
                      <a:pt x="7094" y="20250"/>
                      <a:pt x="6372" y="19045"/>
                      <a:pt x="5762" y="17991"/>
                    </a:cubicBezTo>
                    <a:cubicBezTo>
                      <a:pt x="5675" y="17841"/>
                      <a:pt x="5448" y="17399"/>
                      <a:pt x="5258" y="17010"/>
                    </a:cubicBezTo>
                    <a:cubicBezTo>
                      <a:pt x="5067" y="16621"/>
                      <a:pt x="4796" y="16142"/>
                      <a:pt x="4656" y="15947"/>
                    </a:cubicBezTo>
                    <a:cubicBezTo>
                      <a:pt x="4479" y="15701"/>
                      <a:pt x="4400" y="15530"/>
                      <a:pt x="4389" y="15379"/>
                    </a:cubicBezTo>
                    <a:cubicBezTo>
                      <a:pt x="4381" y="15259"/>
                      <a:pt x="4353" y="15125"/>
                      <a:pt x="4326" y="15086"/>
                    </a:cubicBezTo>
                    <a:cubicBezTo>
                      <a:pt x="4258" y="14983"/>
                      <a:pt x="4319" y="14950"/>
                      <a:pt x="4574" y="14944"/>
                    </a:cubicBezTo>
                    <a:cubicBezTo>
                      <a:pt x="4697" y="14940"/>
                      <a:pt x="4837" y="14907"/>
                      <a:pt x="4884" y="14870"/>
                    </a:cubicBezTo>
                    <a:cubicBezTo>
                      <a:pt x="4956" y="14814"/>
                      <a:pt x="4993" y="14831"/>
                      <a:pt x="5117" y="14985"/>
                    </a:cubicBezTo>
                    <a:cubicBezTo>
                      <a:pt x="5199" y="15086"/>
                      <a:pt x="5267" y="15183"/>
                      <a:pt x="5267" y="15200"/>
                    </a:cubicBezTo>
                    <a:cubicBezTo>
                      <a:pt x="5267" y="15243"/>
                      <a:pt x="6119" y="16564"/>
                      <a:pt x="6402" y="16960"/>
                    </a:cubicBezTo>
                    <a:cubicBezTo>
                      <a:pt x="6528" y="17136"/>
                      <a:pt x="6677" y="17371"/>
                      <a:pt x="6732" y="17482"/>
                    </a:cubicBezTo>
                    <a:cubicBezTo>
                      <a:pt x="6787" y="17593"/>
                      <a:pt x="6887" y="17701"/>
                      <a:pt x="6950" y="17720"/>
                    </a:cubicBezTo>
                    <a:cubicBezTo>
                      <a:pt x="7175" y="17788"/>
                      <a:pt x="7178" y="17661"/>
                      <a:pt x="6970" y="17276"/>
                    </a:cubicBezTo>
                    <a:cubicBezTo>
                      <a:pt x="6693" y="16764"/>
                      <a:pt x="6618" y="16203"/>
                      <a:pt x="6713" y="15393"/>
                    </a:cubicBezTo>
                    <a:cubicBezTo>
                      <a:pt x="6772" y="14884"/>
                      <a:pt x="6797" y="14792"/>
                      <a:pt x="6902" y="14737"/>
                    </a:cubicBezTo>
                    <a:cubicBezTo>
                      <a:pt x="6969" y="14702"/>
                      <a:pt x="7050" y="14683"/>
                      <a:pt x="7081" y="14692"/>
                    </a:cubicBezTo>
                    <a:cubicBezTo>
                      <a:pt x="7112" y="14700"/>
                      <a:pt x="7267" y="14709"/>
                      <a:pt x="7426" y="14714"/>
                    </a:cubicBezTo>
                    <a:cubicBezTo>
                      <a:pt x="7585" y="14720"/>
                      <a:pt x="7749" y="14745"/>
                      <a:pt x="7789" y="14769"/>
                    </a:cubicBezTo>
                    <a:cubicBezTo>
                      <a:pt x="7830" y="14794"/>
                      <a:pt x="7940" y="14836"/>
                      <a:pt x="8032" y="14861"/>
                    </a:cubicBezTo>
                    <a:cubicBezTo>
                      <a:pt x="8163" y="14897"/>
                      <a:pt x="8206" y="14886"/>
                      <a:pt x="8236" y="14815"/>
                    </a:cubicBezTo>
                    <a:cubicBezTo>
                      <a:pt x="8269" y="14733"/>
                      <a:pt x="8276" y="14732"/>
                      <a:pt x="8337" y="14811"/>
                    </a:cubicBezTo>
                    <a:cubicBezTo>
                      <a:pt x="8375" y="14858"/>
                      <a:pt x="8485" y="14912"/>
                      <a:pt x="8580" y="14934"/>
                    </a:cubicBezTo>
                    <a:cubicBezTo>
                      <a:pt x="8877" y="15004"/>
                      <a:pt x="8887" y="15034"/>
                      <a:pt x="8890" y="15773"/>
                    </a:cubicBezTo>
                    <a:cubicBezTo>
                      <a:pt x="8892" y="16153"/>
                      <a:pt x="8909" y="16571"/>
                      <a:pt x="8929" y="16699"/>
                    </a:cubicBezTo>
                    <a:cubicBezTo>
                      <a:pt x="8953" y="16850"/>
                      <a:pt x="8942" y="16957"/>
                      <a:pt x="8895" y="17010"/>
                    </a:cubicBezTo>
                    <a:cubicBezTo>
                      <a:pt x="8839" y="17075"/>
                      <a:pt x="8842" y="17109"/>
                      <a:pt x="8900" y="17175"/>
                    </a:cubicBezTo>
                    <a:cubicBezTo>
                      <a:pt x="8965" y="17249"/>
                      <a:pt x="8981" y="17246"/>
                      <a:pt x="9070" y="17171"/>
                    </a:cubicBezTo>
                    <a:cubicBezTo>
                      <a:pt x="9167" y="17087"/>
                      <a:pt x="9227" y="17113"/>
                      <a:pt x="9303" y="17294"/>
                    </a:cubicBezTo>
                    <a:cubicBezTo>
                      <a:pt x="9258" y="17131"/>
                      <a:pt x="9257" y="17000"/>
                      <a:pt x="9278" y="16708"/>
                    </a:cubicBezTo>
                    <a:cubicBezTo>
                      <a:pt x="9310" y="16291"/>
                      <a:pt x="9298" y="16203"/>
                      <a:pt x="9215" y="16117"/>
                    </a:cubicBezTo>
                    <a:cubicBezTo>
                      <a:pt x="9092" y="15988"/>
                      <a:pt x="9111" y="15539"/>
                      <a:pt x="9240" y="15539"/>
                    </a:cubicBezTo>
                    <a:cubicBezTo>
                      <a:pt x="9352" y="15539"/>
                      <a:pt x="9696" y="16448"/>
                      <a:pt x="9700" y="16754"/>
                    </a:cubicBezTo>
                    <a:cubicBezTo>
                      <a:pt x="9704" y="17043"/>
                      <a:pt x="9784" y="17198"/>
                      <a:pt x="9933" y="17198"/>
                    </a:cubicBezTo>
                    <a:cubicBezTo>
                      <a:pt x="10037" y="17198"/>
                      <a:pt x="10049" y="17158"/>
                      <a:pt x="10050" y="16721"/>
                    </a:cubicBezTo>
                    <a:cubicBezTo>
                      <a:pt x="10050" y="16298"/>
                      <a:pt x="10203" y="15509"/>
                      <a:pt x="10302" y="15416"/>
                    </a:cubicBezTo>
                    <a:cubicBezTo>
                      <a:pt x="10320" y="15399"/>
                      <a:pt x="10489" y="15385"/>
                      <a:pt x="10680" y="15379"/>
                    </a:cubicBezTo>
                    <a:cubicBezTo>
                      <a:pt x="10908" y="15372"/>
                      <a:pt x="11067" y="15337"/>
                      <a:pt x="11136" y="15278"/>
                    </a:cubicBezTo>
                    <a:cubicBezTo>
                      <a:pt x="11194" y="15229"/>
                      <a:pt x="11274" y="15186"/>
                      <a:pt x="11320" y="15186"/>
                    </a:cubicBezTo>
                    <a:cubicBezTo>
                      <a:pt x="11367" y="15186"/>
                      <a:pt x="11431" y="15163"/>
                      <a:pt x="11461" y="15136"/>
                    </a:cubicBezTo>
                    <a:cubicBezTo>
                      <a:pt x="11491" y="15109"/>
                      <a:pt x="11683" y="15072"/>
                      <a:pt x="11888" y="15054"/>
                    </a:cubicBezTo>
                    <a:cubicBezTo>
                      <a:pt x="12093" y="15035"/>
                      <a:pt x="12305" y="14980"/>
                      <a:pt x="12358" y="14934"/>
                    </a:cubicBezTo>
                    <a:cubicBezTo>
                      <a:pt x="12402" y="14897"/>
                      <a:pt x="12427" y="14881"/>
                      <a:pt x="12455" y="14889"/>
                    </a:cubicBezTo>
                    <a:cubicBezTo>
                      <a:pt x="12483" y="14896"/>
                      <a:pt x="12513" y="14931"/>
                      <a:pt x="12562" y="14994"/>
                    </a:cubicBezTo>
                    <a:cubicBezTo>
                      <a:pt x="12636" y="15090"/>
                      <a:pt x="12748" y="15144"/>
                      <a:pt x="12926" y="15173"/>
                    </a:cubicBezTo>
                    <a:cubicBezTo>
                      <a:pt x="13159" y="15210"/>
                      <a:pt x="13189" y="15234"/>
                      <a:pt x="13231" y="15406"/>
                    </a:cubicBezTo>
                    <a:cubicBezTo>
                      <a:pt x="13257" y="15510"/>
                      <a:pt x="13280" y="15865"/>
                      <a:pt x="13285" y="16194"/>
                    </a:cubicBezTo>
                    <a:cubicBezTo>
                      <a:pt x="13292" y="16712"/>
                      <a:pt x="13276" y="16821"/>
                      <a:pt x="13168" y="17019"/>
                    </a:cubicBezTo>
                    <a:cubicBezTo>
                      <a:pt x="13021" y="17289"/>
                      <a:pt x="13010" y="17411"/>
                      <a:pt x="13129" y="17455"/>
                    </a:cubicBezTo>
                    <a:cubicBezTo>
                      <a:pt x="13258" y="17501"/>
                      <a:pt x="13368" y="17387"/>
                      <a:pt x="13469" y="17106"/>
                    </a:cubicBezTo>
                    <a:cubicBezTo>
                      <a:pt x="13566" y="16836"/>
                      <a:pt x="14233" y="15706"/>
                      <a:pt x="14468" y="15411"/>
                    </a:cubicBezTo>
                    <a:cubicBezTo>
                      <a:pt x="14651" y="15182"/>
                      <a:pt x="14772" y="15250"/>
                      <a:pt x="14672" y="15525"/>
                    </a:cubicBezTo>
                    <a:cubicBezTo>
                      <a:pt x="14637" y="15623"/>
                      <a:pt x="14564" y="15895"/>
                      <a:pt x="14507" y="16130"/>
                    </a:cubicBezTo>
                    <a:cubicBezTo>
                      <a:pt x="14450" y="16366"/>
                      <a:pt x="14368" y="16569"/>
                      <a:pt x="14327" y="16584"/>
                    </a:cubicBezTo>
                    <a:cubicBezTo>
                      <a:pt x="14287" y="16599"/>
                      <a:pt x="14255" y="16650"/>
                      <a:pt x="14255" y="16694"/>
                    </a:cubicBezTo>
                    <a:cubicBezTo>
                      <a:pt x="14255" y="16929"/>
                      <a:pt x="12257" y="20311"/>
                      <a:pt x="11844" y="20777"/>
                    </a:cubicBezTo>
                    <a:cubicBezTo>
                      <a:pt x="11731" y="20904"/>
                      <a:pt x="11625" y="20962"/>
                      <a:pt x="11446" y="20988"/>
                    </a:cubicBezTo>
                    <a:cubicBezTo>
                      <a:pt x="11502" y="20969"/>
                      <a:pt x="11667" y="20938"/>
                      <a:pt x="11834" y="20910"/>
                    </a:cubicBezTo>
                    <a:cubicBezTo>
                      <a:pt x="11839" y="20909"/>
                      <a:pt x="11840" y="20906"/>
                      <a:pt x="11844" y="20905"/>
                    </a:cubicBezTo>
                    <a:cubicBezTo>
                      <a:pt x="11884" y="20859"/>
                      <a:pt x="11925" y="20822"/>
                      <a:pt x="11961" y="20791"/>
                    </a:cubicBezTo>
                    <a:cubicBezTo>
                      <a:pt x="11962" y="20789"/>
                      <a:pt x="11964" y="20788"/>
                      <a:pt x="11965" y="20786"/>
                    </a:cubicBezTo>
                    <a:cubicBezTo>
                      <a:pt x="11987" y="20755"/>
                      <a:pt x="11986" y="20742"/>
                      <a:pt x="12019" y="20699"/>
                    </a:cubicBezTo>
                    <a:cubicBezTo>
                      <a:pt x="12085" y="20611"/>
                      <a:pt x="12132" y="20559"/>
                      <a:pt x="12184" y="20516"/>
                    </a:cubicBezTo>
                    <a:cubicBezTo>
                      <a:pt x="12238" y="20379"/>
                      <a:pt x="12381" y="20149"/>
                      <a:pt x="12620" y="19769"/>
                    </a:cubicBezTo>
                    <a:cubicBezTo>
                      <a:pt x="12852" y="19400"/>
                      <a:pt x="13042" y="19083"/>
                      <a:pt x="13042" y="19068"/>
                    </a:cubicBezTo>
                    <a:cubicBezTo>
                      <a:pt x="13042" y="19052"/>
                      <a:pt x="13094" y="18973"/>
                      <a:pt x="13154" y="18893"/>
                    </a:cubicBezTo>
                    <a:cubicBezTo>
                      <a:pt x="13265" y="18746"/>
                      <a:pt x="13855" y="17660"/>
                      <a:pt x="14080" y="17184"/>
                    </a:cubicBezTo>
                    <a:cubicBezTo>
                      <a:pt x="14150" y="17036"/>
                      <a:pt x="14230" y="16932"/>
                      <a:pt x="14269" y="16946"/>
                    </a:cubicBezTo>
                    <a:cubicBezTo>
                      <a:pt x="14307" y="16959"/>
                      <a:pt x="14333" y="17002"/>
                      <a:pt x="14323" y="17042"/>
                    </a:cubicBezTo>
                    <a:cubicBezTo>
                      <a:pt x="14310" y="17092"/>
                      <a:pt x="14335" y="17083"/>
                      <a:pt x="14410" y="17019"/>
                    </a:cubicBezTo>
                    <a:cubicBezTo>
                      <a:pt x="14470" y="16968"/>
                      <a:pt x="14541" y="16946"/>
                      <a:pt x="14565" y="16969"/>
                    </a:cubicBezTo>
                    <a:cubicBezTo>
                      <a:pt x="14589" y="16991"/>
                      <a:pt x="14591" y="16946"/>
                      <a:pt x="14570" y="16868"/>
                    </a:cubicBezTo>
                    <a:cubicBezTo>
                      <a:pt x="14542" y="16764"/>
                      <a:pt x="14571" y="16687"/>
                      <a:pt x="14672" y="16570"/>
                    </a:cubicBezTo>
                    <a:cubicBezTo>
                      <a:pt x="15009" y="16181"/>
                      <a:pt x="15260" y="15715"/>
                      <a:pt x="15040" y="15887"/>
                    </a:cubicBezTo>
                    <a:cubicBezTo>
                      <a:pt x="14960" y="15950"/>
                      <a:pt x="14941" y="15946"/>
                      <a:pt x="14910" y="15869"/>
                    </a:cubicBezTo>
                    <a:cubicBezTo>
                      <a:pt x="14851" y="15724"/>
                      <a:pt x="14924" y="15297"/>
                      <a:pt x="15026" y="15191"/>
                    </a:cubicBezTo>
                    <a:cubicBezTo>
                      <a:pt x="15077" y="15137"/>
                      <a:pt x="15106" y="15083"/>
                      <a:pt x="15089" y="15067"/>
                    </a:cubicBezTo>
                    <a:cubicBezTo>
                      <a:pt x="14968" y="14953"/>
                      <a:pt x="15596" y="14821"/>
                      <a:pt x="15739" y="14930"/>
                    </a:cubicBezTo>
                    <a:cubicBezTo>
                      <a:pt x="15809" y="14984"/>
                      <a:pt x="15821" y="14983"/>
                      <a:pt x="15787" y="14930"/>
                    </a:cubicBezTo>
                    <a:cubicBezTo>
                      <a:pt x="15722" y="14827"/>
                      <a:pt x="15801" y="14733"/>
                      <a:pt x="15894" y="14806"/>
                    </a:cubicBezTo>
                    <a:cubicBezTo>
                      <a:pt x="15949" y="14849"/>
                      <a:pt x="15982" y="14849"/>
                      <a:pt x="16011" y="14806"/>
                    </a:cubicBezTo>
                    <a:cubicBezTo>
                      <a:pt x="16023" y="14787"/>
                      <a:pt x="16041" y="14775"/>
                      <a:pt x="16059" y="14774"/>
                    </a:cubicBezTo>
                    <a:cubicBezTo>
                      <a:pt x="16077" y="14773"/>
                      <a:pt x="16095" y="14780"/>
                      <a:pt x="16117" y="14797"/>
                    </a:cubicBezTo>
                    <a:cubicBezTo>
                      <a:pt x="16154" y="14826"/>
                      <a:pt x="16207" y="14848"/>
                      <a:pt x="16238" y="14843"/>
                    </a:cubicBezTo>
                    <a:cubicBezTo>
                      <a:pt x="16333" y="14828"/>
                      <a:pt x="16341" y="15784"/>
                      <a:pt x="16248" y="16369"/>
                    </a:cubicBezTo>
                    <a:cubicBezTo>
                      <a:pt x="16130" y="17117"/>
                      <a:pt x="15919" y="17613"/>
                      <a:pt x="15569" y="17991"/>
                    </a:cubicBezTo>
                    <a:cubicBezTo>
                      <a:pt x="15287" y="18295"/>
                      <a:pt x="15248" y="18409"/>
                      <a:pt x="15414" y="18440"/>
                    </a:cubicBezTo>
                    <a:cubicBezTo>
                      <a:pt x="15516" y="18459"/>
                      <a:pt x="16273" y="17687"/>
                      <a:pt x="16782" y="17047"/>
                    </a:cubicBezTo>
                    <a:cubicBezTo>
                      <a:pt x="17038" y="16724"/>
                      <a:pt x="17165" y="16607"/>
                      <a:pt x="17209" y="16648"/>
                    </a:cubicBezTo>
                    <a:cubicBezTo>
                      <a:pt x="17279" y="16714"/>
                      <a:pt x="16775" y="17719"/>
                      <a:pt x="16049" y="18962"/>
                    </a:cubicBezTo>
                    <a:cubicBezTo>
                      <a:pt x="15447" y="19995"/>
                      <a:pt x="15074" y="20378"/>
                      <a:pt x="14880" y="20158"/>
                    </a:cubicBezTo>
                    <a:cubicBezTo>
                      <a:pt x="14850" y="20123"/>
                      <a:pt x="14830" y="20115"/>
                      <a:pt x="14808" y="20131"/>
                    </a:cubicBezTo>
                    <a:cubicBezTo>
                      <a:pt x="14833" y="20235"/>
                      <a:pt x="14778" y="20395"/>
                      <a:pt x="14682" y="20534"/>
                    </a:cubicBezTo>
                    <a:cubicBezTo>
                      <a:pt x="14685" y="20563"/>
                      <a:pt x="14668" y="20600"/>
                      <a:pt x="14628" y="20644"/>
                    </a:cubicBezTo>
                    <a:cubicBezTo>
                      <a:pt x="14696" y="20653"/>
                      <a:pt x="14804" y="20607"/>
                      <a:pt x="14943" y="20525"/>
                    </a:cubicBezTo>
                    <a:cubicBezTo>
                      <a:pt x="15027" y="20454"/>
                      <a:pt x="15113" y="20385"/>
                      <a:pt x="15205" y="20300"/>
                    </a:cubicBezTo>
                    <a:cubicBezTo>
                      <a:pt x="15508" y="20022"/>
                      <a:pt x="15830" y="19781"/>
                      <a:pt x="15981" y="19718"/>
                    </a:cubicBezTo>
                    <a:cubicBezTo>
                      <a:pt x="16032" y="19697"/>
                      <a:pt x="16084" y="19667"/>
                      <a:pt x="16137" y="19636"/>
                    </a:cubicBezTo>
                    <a:cubicBezTo>
                      <a:pt x="16368" y="19407"/>
                      <a:pt x="16594" y="19171"/>
                      <a:pt x="16699" y="19031"/>
                    </a:cubicBezTo>
                    <a:cubicBezTo>
                      <a:pt x="16806" y="18889"/>
                      <a:pt x="16990" y="18643"/>
                      <a:pt x="17145" y="18440"/>
                    </a:cubicBezTo>
                    <a:cubicBezTo>
                      <a:pt x="17149" y="18427"/>
                      <a:pt x="17157" y="18411"/>
                      <a:pt x="17160" y="18399"/>
                    </a:cubicBezTo>
                    <a:cubicBezTo>
                      <a:pt x="17184" y="18295"/>
                      <a:pt x="17266" y="18124"/>
                      <a:pt x="17339" y="18018"/>
                    </a:cubicBezTo>
                    <a:cubicBezTo>
                      <a:pt x="17413" y="17912"/>
                      <a:pt x="17555" y="17605"/>
                      <a:pt x="17655" y="17335"/>
                    </a:cubicBezTo>
                    <a:cubicBezTo>
                      <a:pt x="17755" y="17066"/>
                      <a:pt x="17899" y="16740"/>
                      <a:pt x="17975" y="16611"/>
                    </a:cubicBezTo>
                    <a:cubicBezTo>
                      <a:pt x="18050" y="16483"/>
                      <a:pt x="18111" y="16334"/>
                      <a:pt x="18111" y="16282"/>
                    </a:cubicBezTo>
                    <a:cubicBezTo>
                      <a:pt x="18111" y="16229"/>
                      <a:pt x="18143" y="16159"/>
                      <a:pt x="18179" y="16126"/>
                    </a:cubicBezTo>
                    <a:cubicBezTo>
                      <a:pt x="18214" y="16092"/>
                      <a:pt x="18250" y="15965"/>
                      <a:pt x="18261" y="15842"/>
                    </a:cubicBezTo>
                    <a:cubicBezTo>
                      <a:pt x="18285" y="15571"/>
                      <a:pt x="18320" y="15510"/>
                      <a:pt x="18426" y="15548"/>
                    </a:cubicBezTo>
                    <a:cubicBezTo>
                      <a:pt x="18485" y="15570"/>
                      <a:pt x="18498" y="15542"/>
                      <a:pt x="18474" y="15457"/>
                    </a:cubicBezTo>
                    <a:cubicBezTo>
                      <a:pt x="18437" y="15322"/>
                      <a:pt x="18647" y="14888"/>
                      <a:pt x="18770" y="14843"/>
                    </a:cubicBezTo>
                    <a:cubicBezTo>
                      <a:pt x="18786" y="14837"/>
                      <a:pt x="18796" y="14840"/>
                      <a:pt x="18809" y="14838"/>
                    </a:cubicBezTo>
                    <a:cubicBezTo>
                      <a:pt x="18845" y="14749"/>
                      <a:pt x="18894" y="14654"/>
                      <a:pt x="18950" y="14591"/>
                    </a:cubicBezTo>
                    <a:cubicBezTo>
                      <a:pt x="19029" y="14502"/>
                      <a:pt x="19068" y="14421"/>
                      <a:pt x="19037" y="14403"/>
                    </a:cubicBezTo>
                    <a:cubicBezTo>
                      <a:pt x="18978" y="14368"/>
                      <a:pt x="18987" y="14317"/>
                      <a:pt x="19090" y="13935"/>
                    </a:cubicBezTo>
                    <a:cubicBezTo>
                      <a:pt x="19202" y="13522"/>
                      <a:pt x="19279" y="13383"/>
                      <a:pt x="19425" y="13331"/>
                    </a:cubicBezTo>
                    <a:lnTo>
                      <a:pt x="19561" y="13280"/>
                    </a:lnTo>
                    <a:lnTo>
                      <a:pt x="19430" y="13179"/>
                    </a:lnTo>
                    <a:lnTo>
                      <a:pt x="19299" y="13079"/>
                    </a:lnTo>
                    <a:lnTo>
                      <a:pt x="19411" y="12657"/>
                    </a:lnTo>
                    <a:cubicBezTo>
                      <a:pt x="19494" y="12342"/>
                      <a:pt x="19551" y="12225"/>
                      <a:pt x="19638" y="12194"/>
                    </a:cubicBezTo>
                    <a:cubicBezTo>
                      <a:pt x="19792" y="12139"/>
                      <a:pt x="19851" y="12181"/>
                      <a:pt x="19808" y="12309"/>
                    </a:cubicBezTo>
                    <a:cubicBezTo>
                      <a:pt x="19746" y="12493"/>
                      <a:pt x="19896" y="12419"/>
                      <a:pt x="19983" y="12222"/>
                    </a:cubicBezTo>
                    <a:cubicBezTo>
                      <a:pt x="20067" y="12031"/>
                      <a:pt x="20148" y="11981"/>
                      <a:pt x="20216" y="12084"/>
                    </a:cubicBezTo>
                    <a:cubicBezTo>
                      <a:pt x="20235" y="12115"/>
                      <a:pt x="20211" y="12269"/>
                      <a:pt x="20162" y="12428"/>
                    </a:cubicBezTo>
                    <a:cubicBezTo>
                      <a:pt x="20148" y="12475"/>
                      <a:pt x="20130" y="12575"/>
                      <a:pt x="20114" y="12643"/>
                    </a:cubicBezTo>
                    <a:cubicBezTo>
                      <a:pt x="20141" y="12545"/>
                      <a:pt x="20158" y="12481"/>
                      <a:pt x="20187" y="12382"/>
                    </a:cubicBezTo>
                    <a:cubicBezTo>
                      <a:pt x="20255" y="12143"/>
                      <a:pt x="20361" y="11763"/>
                      <a:pt x="20424" y="11539"/>
                    </a:cubicBezTo>
                    <a:cubicBezTo>
                      <a:pt x="20487" y="11314"/>
                      <a:pt x="20604" y="10898"/>
                      <a:pt x="20686" y="10613"/>
                    </a:cubicBezTo>
                    <a:cubicBezTo>
                      <a:pt x="20768" y="10329"/>
                      <a:pt x="20865" y="9950"/>
                      <a:pt x="20904" y="9770"/>
                    </a:cubicBezTo>
                    <a:cubicBezTo>
                      <a:pt x="20943" y="9591"/>
                      <a:pt x="21017" y="9349"/>
                      <a:pt x="21064" y="9229"/>
                    </a:cubicBezTo>
                    <a:cubicBezTo>
                      <a:pt x="21188" y="8920"/>
                      <a:pt x="21268" y="8625"/>
                      <a:pt x="21336" y="8249"/>
                    </a:cubicBezTo>
                    <a:cubicBezTo>
                      <a:pt x="21369" y="8069"/>
                      <a:pt x="21444" y="7748"/>
                      <a:pt x="21501" y="7539"/>
                    </a:cubicBezTo>
                    <a:cubicBezTo>
                      <a:pt x="21558" y="7329"/>
                      <a:pt x="21600" y="7075"/>
                      <a:pt x="21593" y="6970"/>
                    </a:cubicBezTo>
                    <a:cubicBezTo>
                      <a:pt x="21586" y="6866"/>
                      <a:pt x="21563" y="6544"/>
                      <a:pt x="21545" y="6260"/>
                    </a:cubicBezTo>
                    <a:cubicBezTo>
                      <a:pt x="21498" y="5537"/>
                      <a:pt x="21178" y="4496"/>
                      <a:pt x="20875" y="4084"/>
                    </a:cubicBezTo>
                    <a:cubicBezTo>
                      <a:pt x="20820" y="4009"/>
                      <a:pt x="20665" y="3754"/>
                      <a:pt x="20531" y="3515"/>
                    </a:cubicBezTo>
                    <a:cubicBezTo>
                      <a:pt x="20271" y="3053"/>
                      <a:pt x="19952" y="2650"/>
                      <a:pt x="19575" y="2292"/>
                    </a:cubicBezTo>
                    <a:cubicBezTo>
                      <a:pt x="19419" y="2186"/>
                      <a:pt x="19203" y="2059"/>
                      <a:pt x="19018" y="1967"/>
                    </a:cubicBezTo>
                    <a:cubicBezTo>
                      <a:pt x="18788" y="1852"/>
                      <a:pt x="18380" y="1647"/>
                      <a:pt x="18111" y="1513"/>
                    </a:cubicBezTo>
                    <a:cubicBezTo>
                      <a:pt x="17441" y="1179"/>
                      <a:pt x="16917" y="1012"/>
                      <a:pt x="16263" y="917"/>
                    </a:cubicBezTo>
                    <a:cubicBezTo>
                      <a:pt x="15847" y="857"/>
                      <a:pt x="15564" y="769"/>
                      <a:pt x="15123" y="578"/>
                    </a:cubicBezTo>
                    <a:cubicBezTo>
                      <a:pt x="14704" y="397"/>
                      <a:pt x="14467" y="328"/>
                      <a:pt x="14294" y="331"/>
                    </a:cubicBezTo>
                    <a:cubicBezTo>
                      <a:pt x="14251" y="331"/>
                      <a:pt x="13906" y="330"/>
                      <a:pt x="13755" y="331"/>
                    </a:cubicBezTo>
                    <a:cubicBezTo>
                      <a:pt x="13683" y="384"/>
                      <a:pt x="13549" y="388"/>
                      <a:pt x="13018" y="358"/>
                    </a:cubicBezTo>
                    <a:cubicBezTo>
                      <a:pt x="12677" y="339"/>
                      <a:pt x="12206" y="331"/>
                      <a:pt x="11878" y="331"/>
                    </a:cubicBezTo>
                    <a:lnTo>
                      <a:pt x="11170" y="326"/>
                    </a:lnTo>
                    <a:lnTo>
                      <a:pt x="10826" y="198"/>
                    </a:lnTo>
                    <a:cubicBezTo>
                      <a:pt x="10814" y="194"/>
                      <a:pt x="10809" y="193"/>
                      <a:pt x="10797" y="189"/>
                    </a:cubicBezTo>
                    <a:cubicBezTo>
                      <a:pt x="10693" y="149"/>
                      <a:pt x="10629" y="129"/>
                      <a:pt x="10554" y="102"/>
                    </a:cubicBezTo>
                    <a:cubicBezTo>
                      <a:pt x="10501" y="83"/>
                      <a:pt x="10437" y="59"/>
                      <a:pt x="10394" y="47"/>
                    </a:cubicBezTo>
                    <a:cubicBezTo>
                      <a:pt x="10307" y="21"/>
                      <a:pt x="10235" y="5"/>
                      <a:pt x="10166" y="1"/>
                    </a:cubicBezTo>
                    <a:close/>
                    <a:moveTo>
                      <a:pt x="11446" y="20988"/>
                    </a:moveTo>
                    <a:cubicBezTo>
                      <a:pt x="11312" y="21007"/>
                      <a:pt x="11201" y="21013"/>
                      <a:pt x="11199" y="21001"/>
                    </a:cubicBezTo>
                    <a:cubicBezTo>
                      <a:pt x="11197" y="20990"/>
                      <a:pt x="11001" y="20641"/>
                      <a:pt x="10767" y="20222"/>
                    </a:cubicBezTo>
                    <a:cubicBezTo>
                      <a:pt x="9959" y="18769"/>
                      <a:pt x="9665" y="18202"/>
                      <a:pt x="9463" y="17725"/>
                    </a:cubicBezTo>
                    <a:cubicBezTo>
                      <a:pt x="9672" y="18257"/>
                      <a:pt x="10109" y="19130"/>
                      <a:pt x="10510" y="19787"/>
                    </a:cubicBezTo>
                    <a:cubicBezTo>
                      <a:pt x="10714" y="20120"/>
                      <a:pt x="10880" y="20435"/>
                      <a:pt x="10976" y="20658"/>
                    </a:cubicBezTo>
                    <a:cubicBezTo>
                      <a:pt x="10991" y="20686"/>
                      <a:pt x="11005" y="20717"/>
                      <a:pt x="11015" y="20749"/>
                    </a:cubicBezTo>
                    <a:cubicBezTo>
                      <a:pt x="11050" y="20841"/>
                      <a:pt x="11073" y="20909"/>
                      <a:pt x="11063" y="20933"/>
                    </a:cubicBezTo>
                    <a:cubicBezTo>
                      <a:pt x="11061" y="20938"/>
                      <a:pt x="11045" y="20945"/>
                      <a:pt x="11039" y="20951"/>
                    </a:cubicBezTo>
                    <a:cubicBezTo>
                      <a:pt x="11030" y="21004"/>
                      <a:pt x="10994" y="21044"/>
                      <a:pt x="10923" y="21075"/>
                    </a:cubicBezTo>
                    <a:cubicBezTo>
                      <a:pt x="11242" y="21046"/>
                      <a:pt x="11315" y="21035"/>
                      <a:pt x="11432" y="20992"/>
                    </a:cubicBezTo>
                    <a:cubicBezTo>
                      <a:pt x="11434" y="20991"/>
                      <a:pt x="11444" y="20988"/>
                      <a:pt x="11446" y="20988"/>
                    </a:cubicBezTo>
                    <a:close/>
                    <a:moveTo>
                      <a:pt x="0" y="5820"/>
                    </a:moveTo>
                    <a:cubicBezTo>
                      <a:pt x="18" y="5986"/>
                      <a:pt x="40" y="6122"/>
                      <a:pt x="63" y="6159"/>
                    </a:cubicBezTo>
                    <a:cubicBezTo>
                      <a:pt x="64" y="6161"/>
                      <a:pt x="78" y="6224"/>
                      <a:pt x="87" y="6265"/>
                    </a:cubicBezTo>
                    <a:cubicBezTo>
                      <a:pt x="53" y="6108"/>
                      <a:pt x="13" y="5933"/>
                      <a:pt x="0" y="5820"/>
                    </a:cubicBezTo>
                    <a:close/>
                    <a:moveTo>
                      <a:pt x="2600" y="13024"/>
                    </a:moveTo>
                    <a:cubicBezTo>
                      <a:pt x="2644" y="13007"/>
                      <a:pt x="2725" y="13034"/>
                      <a:pt x="2779" y="13079"/>
                    </a:cubicBezTo>
                    <a:cubicBezTo>
                      <a:pt x="2833" y="13124"/>
                      <a:pt x="2930" y="13174"/>
                      <a:pt x="2997" y="13193"/>
                    </a:cubicBezTo>
                    <a:cubicBezTo>
                      <a:pt x="3064" y="13212"/>
                      <a:pt x="3278" y="13369"/>
                      <a:pt x="3473" y="13541"/>
                    </a:cubicBezTo>
                    <a:lnTo>
                      <a:pt x="3827" y="13853"/>
                    </a:lnTo>
                    <a:lnTo>
                      <a:pt x="3837" y="14238"/>
                    </a:lnTo>
                    <a:cubicBezTo>
                      <a:pt x="3855" y="14865"/>
                      <a:pt x="3863" y="14909"/>
                      <a:pt x="3904" y="14948"/>
                    </a:cubicBezTo>
                    <a:cubicBezTo>
                      <a:pt x="3926" y="14969"/>
                      <a:pt x="3943" y="15042"/>
                      <a:pt x="3943" y="15109"/>
                    </a:cubicBezTo>
                    <a:cubicBezTo>
                      <a:pt x="3943" y="15175"/>
                      <a:pt x="3977" y="15310"/>
                      <a:pt x="4021" y="15411"/>
                    </a:cubicBezTo>
                    <a:cubicBezTo>
                      <a:pt x="4065" y="15512"/>
                      <a:pt x="4134" y="15848"/>
                      <a:pt x="4171" y="16158"/>
                    </a:cubicBezTo>
                    <a:cubicBezTo>
                      <a:pt x="4252" y="16824"/>
                      <a:pt x="4407" y="17430"/>
                      <a:pt x="4579" y="17748"/>
                    </a:cubicBezTo>
                    <a:cubicBezTo>
                      <a:pt x="4743" y="18053"/>
                      <a:pt x="4652" y="18125"/>
                      <a:pt x="4419" y="17876"/>
                    </a:cubicBezTo>
                    <a:cubicBezTo>
                      <a:pt x="4119" y="17557"/>
                      <a:pt x="3663" y="16596"/>
                      <a:pt x="3167" y="15241"/>
                    </a:cubicBezTo>
                    <a:cubicBezTo>
                      <a:pt x="2858" y="14397"/>
                      <a:pt x="2778" y="14217"/>
                      <a:pt x="2619" y="14027"/>
                    </a:cubicBezTo>
                    <a:cubicBezTo>
                      <a:pt x="2474" y="13853"/>
                      <a:pt x="2410" y="13582"/>
                      <a:pt x="2503" y="13528"/>
                    </a:cubicBezTo>
                    <a:cubicBezTo>
                      <a:pt x="2544" y="13504"/>
                      <a:pt x="2543" y="13468"/>
                      <a:pt x="2508" y="13427"/>
                    </a:cubicBezTo>
                    <a:cubicBezTo>
                      <a:pt x="2433" y="13342"/>
                      <a:pt x="2499" y="13060"/>
                      <a:pt x="2600" y="13024"/>
                    </a:cubicBezTo>
                    <a:close/>
                    <a:moveTo>
                      <a:pt x="18508" y="13793"/>
                    </a:moveTo>
                    <a:cubicBezTo>
                      <a:pt x="18649" y="13876"/>
                      <a:pt x="17772" y="15542"/>
                      <a:pt x="16985" y="16685"/>
                    </a:cubicBezTo>
                    <a:cubicBezTo>
                      <a:pt x="16580" y="17273"/>
                      <a:pt x="16004" y="17857"/>
                      <a:pt x="15952" y="17734"/>
                    </a:cubicBezTo>
                    <a:cubicBezTo>
                      <a:pt x="15931" y="17684"/>
                      <a:pt x="15954" y="17576"/>
                      <a:pt x="16001" y="17491"/>
                    </a:cubicBezTo>
                    <a:cubicBezTo>
                      <a:pt x="16216" y="17097"/>
                      <a:pt x="16391" y="16189"/>
                      <a:pt x="16432" y="15260"/>
                    </a:cubicBezTo>
                    <a:lnTo>
                      <a:pt x="16471" y="14343"/>
                    </a:lnTo>
                    <a:lnTo>
                      <a:pt x="16665" y="14252"/>
                    </a:lnTo>
                    <a:cubicBezTo>
                      <a:pt x="16772" y="14201"/>
                      <a:pt x="16953" y="14087"/>
                      <a:pt x="17068" y="14000"/>
                    </a:cubicBezTo>
                    <a:cubicBezTo>
                      <a:pt x="17258" y="13855"/>
                      <a:pt x="17335" y="13838"/>
                      <a:pt x="17868" y="13803"/>
                    </a:cubicBezTo>
                    <a:cubicBezTo>
                      <a:pt x="18192" y="13781"/>
                      <a:pt x="18478" y="13776"/>
                      <a:pt x="18508" y="13793"/>
                    </a:cubicBezTo>
                    <a:close/>
                    <a:moveTo>
                      <a:pt x="6654" y="13977"/>
                    </a:moveTo>
                    <a:cubicBezTo>
                      <a:pt x="6699" y="13975"/>
                      <a:pt x="6731" y="13979"/>
                      <a:pt x="6742" y="13995"/>
                    </a:cubicBezTo>
                    <a:cubicBezTo>
                      <a:pt x="6786" y="14063"/>
                      <a:pt x="6658" y="14206"/>
                      <a:pt x="6553" y="14206"/>
                    </a:cubicBezTo>
                    <a:cubicBezTo>
                      <a:pt x="6507" y="14206"/>
                      <a:pt x="6419" y="14230"/>
                      <a:pt x="6359" y="14261"/>
                    </a:cubicBezTo>
                    <a:cubicBezTo>
                      <a:pt x="6205" y="14338"/>
                      <a:pt x="6280" y="14498"/>
                      <a:pt x="6451" y="14458"/>
                    </a:cubicBezTo>
                    <a:cubicBezTo>
                      <a:pt x="6696" y="14400"/>
                      <a:pt x="6723" y="14517"/>
                      <a:pt x="6650" y="15251"/>
                    </a:cubicBezTo>
                    <a:cubicBezTo>
                      <a:pt x="6582" y="15929"/>
                      <a:pt x="6636" y="16684"/>
                      <a:pt x="6771" y="17019"/>
                    </a:cubicBezTo>
                    <a:cubicBezTo>
                      <a:pt x="6806" y="17108"/>
                      <a:pt x="6808" y="17181"/>
                      <a:pt x="6776" y="17212"/>
                    </a:cubicBezTo>
                    <a:cubicBezTo>
                      <a:pt x="6694" y="17289"/>
                      <a:pt x="6231" y="16652"/>
                      <a:pt x="5500" y="15457"/>
                    </a:cubicBezTo>
                    <a:cubicBezTo>
                      <a:pt x="4840" y="14378"/>
                      <a:pt x="4691" y="14108"/>
                      <a:pt x="4743" y="14077"/>
                    </a:cubicBezTo>
                    <a:cubicBezTo>
                      <a:pt x="4772" y="14061"/>
                      <a:pt x="4913" y="14034"/>
                      <a:pt x="5059" y="14018"/>
                    </a:cubicBezTo>
                    <a:cubicBezTo>
                      <a:pt x="5264" y="13995"/>
                      <a:pt x="5344" y="14007"/>
                      <a:pt x="5427" y="14082"/>
                    </a:cubicBezTo>
                    <a:cubicBezTo>
                      <a:pt x="5660" y="14292"/>
                      <a:pt x="5786" y="14331"/>
                      <a:pt x="5937" y="14238"/>
                    </a:cubicBezTo>
                    <a:cubicBezTo>
                      <a:pt x="6013" y="14190"/>
                      <a:pt x="6072" y="14167"/>
                      <a:pt x="6072" y="14187"/>
                    </a:cubicBezTo>
                    <a:cubicBezTo>
                      <a:pt x="6072" y="14208"/>
                      <a:pt x="6119" y="14190"/>
                      <a:pt x="6174" y="14146"/>
                    </a:cubicBezTo>
                    <a:cubicBezTo>
                      <a:pt x="6280" y="14062"/>
                      <a:pt x="6522" y="13983"/>
                      <a:pt x="6654" y="13977"/>
                    </a:cubicBezTo>
                    <a:close/>
                    <a:moveTo>
                      <a:pt x="13935" y="14999"/>
                    </a:moveTo>
                    <a:cubicBezTo>
                      <a:pt x="13958" y="14989"/>
                      <a:pt x="13977" y="14997"/>
                      <a:pt x="13993" y="15021"/>
                    </a:cubicBezTo>
                    <a:cubicBezTo>
                      <a:pt x="14022" y="15067"/>
                      <a:pt x="14108" y="15076"/>
                      <a:pt x="14255" y="15054"/>
                    </a:cubicBezTo>
                    <a:cubicBezTo>
                      <a:pt x="14381" y="15034"/>
                      <a:pt x="14491" y="15045"/>
                      <a:pt x="14512" y="15076"/>
                    </a:cubicBezTo>
                    <a:cubicBezTo>
                      <a:pt x="14532" y="15107"/>
                      <a:pt x="14339" y="15479"/>
                      <a:pt x="14080" y="15901"/>
                    </a:cubicBezTo>
                    <a:cubicBezTo>
                      <a:pt x="13821" y="16324"/>
                      <a:pt x="13542" y="16799"/>
                      <a:pt x="13464" y="16960"/>
                    </a:cubicBezTo>
                    <a:cubicBezTo>
                      <a:pt x="13386" y="17120"/>
                      <a:pt x="13302" y="17264"/>
                      <a:pt x="13275" y="17280"/>
                    </a:cubicBezTo>
                    <a:cubicBezTo>
                      <a:pt x="13175" y="17339"/>
                      <a:pt x="13164" y="17212"/>
                      <a:pt x="13251" y="16951"/>
                    </a:cubicBezTo>
                    <a:cubicBezTo>
                      <a:pt x="13319" y="16745"/>
                      <a:pt x="13334" y="16515"/>
                      <a:pt x="13314" y="15956"/>
                    </a:cubicBezTo>
                    <a:cubicBezTo>
                      <a:pt x="13289" y="15280"/>
                      <a:pt x="13296" y="15225"/>
                      <a:pt x="13396" y="15200"/>
                    </a:cubicBezTo>
                    <a:cubicBezTo>
                      <a:pt x="13455" y="15186"/>
                      <a:pt x="13490" y="15156"/>
                      <a:pt x="13474" y="15131"/>
                    </a:cubicBezTo>
                    <a:cubicBezTo>
                      <a:pt x="13410" y="15033"/>
                      <a:pt x="13583" y="15012"/>
                      <a:pt x="13658" y="15109"/>
                    </a:cubicBezTo>
                    <a:cubicBezTo>
                      <a:pt x="13736" y="15209"/>
                      <a:pt x="13741" y="15212"/>
                      <a:pt x="13842" y="15086"/>
                    </a:cubicBezTo>
                    <a:cubicBezTo>
                      <a:pt x="13880" y="15038"/>
                      <a:pt x="13911" y="15008"/>
                      <a:pt x="13935" y="14999"/>
                    </a:cubicBezTo>
                    <a:close/>
                    <a:moveTo>
                      <a:pt x="9870" y="15214"/>
                    </a:moveTo>
                    <a:cubicBezTo>
                      <a:pt x="10229" y="15183"/>
                      <a:pt x="10254" y="15250"/>
                      <a:pt x="10108" y="15942"/>
                    </a:cubicBezTo>
                    <a:cubicBezTo>
                      <a:pt x="10039" y="16270"/>
                      <a:pt x="9987" y="16637"/>
                      <a:pt x="9996" y="16758"/>
                    </a:cubicBezTo>
                    <a:cubicBezTo>
                      <a:pt x="10006" y="16880"/>
                      <a:pt x="9987" y="17009"/>
                      <a:pt x="9953" y="17042"/>
                    </a:cubicBezTo>
                    <a:cubicBezTo>
                      <a:pt x="9872" y="17119"/>
                      <a:pt x="9840" y="17065"/>
                      <a:pt x="9788" y="16763"/>
                    </a:cubicBezTo>
                    <a:cubicBezTo>
                      <a:pt x="9742" y="16501"/>
                      <a:pt x="9372" y="15471"/>
                      <a:pt x="9288" y="15370"/>
                    </a:cubicBezTo>
                    <a:cubicBezTo>
                      <a:pt x="9217" y="15284"/>
                      <a:pt x="9368" y="15180"/>
                      <a:pt x="9472" y="15241"/>
                    </a:cubicBezTo>
                    <a:cubicBezTo>
                      <a:pt x="9517" y="15268"/>
                      <a:pt x="9573" y="15275"/>
                      <a:pt x="9599" y="15260"/>
                    </a:cubicBezTo>
                    <a:cubicBezTo>
                      <a:pt x="9624" y="15245"/>
                      <a:pt x="9746" y="15225"/>
                      <a:pt x="9870" y="15214"/>
                    </a:cubicBezTo>
                    <a:close/>
                    <a:moveTo>
                      <a:pt x="17572" y="16534"/>
                    </a:moveTo>
                    <a:cubicBezTo>
                      <a:pt x="17628" y="16572"/>
                      <a:pt x="17587" y="16873"/>
                      <a:pt x="17446" y="17441"/>
                    </a:cubicBezTo>
                    <a:cubicBezTo>
                      <a:pt x="17286" y="18083"/>
                      <a:pt x="17103" y="18444"/>
                      <a:pt x="16690" y="18953"/>
                    </a:cubicBezTo>
                    <a:cubicBezTo>
                      <a:pt x="16422" y="19282"/>
                      <a:pt x="15957" y="19632"/>
                      <a:pt x="15899" y="19544"/>
                    </a:cubicBezTo>
                    <a:cubicBezTo>
                      <a:pt x="15880" y="19515"/>
                      <a:pt x="16062" y="19143"/>
                      <a:pt x="16306" y="18715"/>
                    </a:cubicBezTo>
                    <a:cubicBezTo>
                      <a:pt x="16551" y="18287"/>
                      <a:pt x="16916" y="17610"/>
                      <a:pt x="17116" y="17212"/>
                    </a:cubicBezTo>
                    <a:cubicBezTo>
                      <a:pt x="17364" y="16719"/>
                      <a:pt x="17517" y="16495"/>
                      <a:pt x="17572" y="16534"/>
                    </a:cubicBezTo>
                    <a:close/>
                    <a:moveTo>
                      <a:pt x="5214" y="19695"/>
                    </a:moveTo>
                    <a:cubicBezTo>
                      <a:pt x="5215" y="19713"/>
                      <a:pt x="5288" y="19790"/>
                      <a:pt x="5403" y="19892"/>
                    </a:cubicBezTo>
                    <a:cubicBezTo>
                      <a:pt x="5557" y="20029"/>
                      <a:pt x="5711" y="20136"/>
                      <a:pt x="5747" y="20135"/>
                    </a:cubicBezTo>
                    <a:cubicBezTo>
                      <a:pt x="5823" y="20133"/>
                      <a:pt x="5414" y="19784"/>
                      <a:pt x="5238" y="19700"/>
                    </a:cubicBezTo>
                    <a:cubicBezTo>
                      <a:pt x="5222" y="19692"/>
                      <a:pt x="5214" y="19689"/>
                      <a:pt x="5214" y="19695"/>
                    </a:cubicBezTo>
                    <a:close/>
                    <a:moveTo>
                      <a:pt x="7329" y="20603"/>
                    </a:moveTo>
                    <a:lnTo>
                      <a:pt x="7523" y="20846"/>
                    </a:lnTo>
                    <a:cubicBezTo>
                      <a:pt x="7628" y="20980"/>
                      <a:pt x="7738" y="21108"/>
                      <a:pt x="7770" y="21130"/>
                    </a:cubicBezTo>
                    <a:cubicBezTo>
                      <a:pt x="7808" y="21155"/>
                      <a:pt x="7857" y="21166"/>
                      <a:pt x="7896" y="21166"/>
                    </a:cubicBezTo>
                    <a:cubicBezTo>
                      <a:pt x="7910" y="21165"/>
                      <a:pt x="7925" y="21165"/>
                      <a:pt x="7935" y="21162"/>
                    </a:cubicBezTo>
                    <a:cubicBezTo>
                      <a:pt x="7953" y="21155"/>
                      <a:pt x="7965" y="21147"/>
                      <a:pt x="7969" y="21134"/>
                    </a:cubicBezTo>
                    <a:cubicBezTo>
                      <a:pt x="7972" y="21126"/>
                      <a:pt x="7967" y="21113"/>
                      <a:pt x="7964" y="21102"/>
                    </a:cubicBezTo>
                    <a:cubicBezTo>
                      <a:pt x="7960" y="21092"/>
                      <a:pt x="7957" y="21081"/>
                      <a:pt x="7949" y="21070"/>
                    </a:cubicBezTo>
                    <a:cubicBezTo>
                      <a:pt x="7948" y="21068"/>
                      <a:pt x="7946" y="21067"/>
                      <a:pt x="7945" y="21065"/>
                    </a:cubicBezTo>
                    <a:cubicBezTo>
                      <a:pt x="7897" y="21009"/>
                      <a:pt x="7807" y="20951"/>
                      <a:pt x="7755" y="20965"/>
                    </a:cubicBezTo>
                    <a:cubicBezTo>
                      <a:pt x="7722" y="20973"/>
                      <a:pt x="7613" y="20895"/>
                      <a:pt x="7513" y="20791"/>
                    </a:cubicBezTo>
                    <a:lnTo>
                      <a:pt x="7329" y="20603"/>
                    </a:lnTo>
                    <a:close/>
                    <a:moveTo>
                      <a:pt x="5743" y="20722"/>
                    </a:moveTo>
                    <a:cubicBezTo>
                      <a:pt x="5777" y="20744"/>
                      <a:pt x="5818" y="20773"/>
                      <a:pt x="5844" y="20786"/>
                    </a:cubicBezTo>
                    <a:cubicBezTo>
                      <a:pt x="5955" y="20839"/>
                      <a:pt x="6149" y="20935"/>
                      <a:pt x="6276" y="20997"/>
                    </a:cubicBezTo>
                    <a:cubicBezTo>
                      <a:pt x="6597" y="21152"/>
                      <a:pt x="6789" y="21225"/>
                      <a:pt x="7004" y="21267"/>
                    </a:cubicBezTo>
                    <a:cubicBezTo>
                      <a:pt x="6935" y="21241"/>
                      <a:pt x="6864" y="21211"/>
                      <a:pt x="6795" y="21175"/>
                    </a:cubicBezTo>
                    <a:cubicBezTo>
                      <a:pt x="6794" y="21175"/>
                      <a:pt x="6791" y="21176"/>
                      <a:pt x="6790" y="21175"/>
                    </a:cubicBezTo>
                    <a:cubicBezTo>
                      <a:pt x="6783" y="21172"/>
                      <a:pt x="6773" y="21170"/>
                      <a:pt x="6766" y="21166"/>
                    </a:cubicBezTo>
                    <a:cubicBezTo>
                      <a:pt x="6656" y="21110"/>
                      <a:pt x="6533" y="21065"/>
                      <a:pt x="6494" y="21065"/>
                    </a:cubicBezTo>
                    <a:cubicBezTo>
                      <a:pt x="6492" y="21065"/>
                      <a:pt x="6478" y="21057"/>
                      <a:pt x="6475" y="21056"/>
                    </a:cubicBezTo>
                    <a:cubicBezTo>
                      <a:pt x="6470" y="21057"/>
                      <a:pt x="6458" y="21050"/>
                      <a:pt x="6456" y="21052"/>
                    </a:cubicBezTo>
                    <a:cubicBezTo>
                      <a:pt x="6437" y="21069"/>
                      <a:pt x="6372" y="21041"/>
                      <a:pt x="6315" y="20992"/>
                    </a:cubicBezTo>
                    <a:cubicBezTo>
                      <a:pt x="6258" y="20943"/>
                      <a:pt x="6099" y="20864"/>
                      <a:pt x="5961" y="20818"/>
                    </a:cubicBezTo>
                    <a:cubicBezTo>
                      <a:pt x="5856" y="20783"/>
                      <a:pt x="5804" y="20754"/>
                      <a:pt x="5743" y="20722"/>
                    </a:cubicBezTo>
                    <a:close/>
                    <a:moveTo>
                      <a:pt x="14381" y="20832"/>
                    </a:moveTo>
                    <a:cubicBezTo>
                      <a:pt x="14365" y="20842"/>
                      <a:pt x="14350" y="20850"/>
                      <a:pt x="14337" y="20859"/>
                    </a:cubicBezTo>
                    <a:cubicBezTo>
                      <a:pt x="14328" y="20879"/>
                      <a:pt x="14322" y="20900"/>
                      <a:pt x="14337" y="20900"/>
                    </a:cubicBezTo>
                    <a:cubicBezTo>
                      <a:pt x="14346" y="20900"/>
                      <a:pt x="14365" y="20856"/>
                      <a:pt x="14381" y="20832"/>
                    </a:cubicBezTo>
                    <a:close/>
                    <a:moveTo>
                      <a:pt x="15884" y="21226"/>
                    </a:moveTo>
                    <a:cubicBezTo>
                      <a:pt x="15714" y="21333"/>
                      <a:pt x="15559" y="21405"/>
                      <a:pt x="15424" y="21450"/>
                    </a:cubicBezTo>
                    <a:cubicBezTo>
                      <a:pt x="15466" y="21437"/>
                      <a:pt x="15574" y="21423"/>
                      <a:pt x="15603" y="21409"/>
                    </a:cubicBezTo>
                    <a:cubicBezTo>
                      <a:pt x="15666" y="21379"/>
                      <a:pt x="15767" y="21310"/>
                      <a:pt x="15884" y="21226"/>
                    </a:cubicBezTo>
                    <a:close/>
                    <a:moveTo>
                      <a:pt x="15424" y="21450"/>
                    </a:moveTo>
                    <a:cubicBezTo>
                      <a:pt x="15266" y="21501"/>
                      <a:pt x="15085" y="21549"/>
                      <a:pt x="14759" y="21597"/>
                    </a:cubicBezTo>
                    <a:cubicBezTo>
                      <a:pt x="14990" y="21557"/>
                      <a:pt x="15226" y="21517"/>
                      <a:pt x="15365" y="21478"/>
                    </a:cubicBezTo>
                    <a:cubicBezTo>
                      <a:pt x="15382" y="21473"/>
                      <a:pt x="15407" y="21456"/>
                      <a:pt x="15424" y="21450"/>
                    </a:cubicBezTo>
                    <a:close/>
                    <a:moveTo>
                      <a:pt x="9744" y="21249"/>
                    </a:moveTo>
                    <a:cubicBezTo>
                      <a:pt x="9728" y="21246"/>
                      <a:pt x="9711" y="21249"/>
                      <a:pt x="9696" y="21258"/>
                    </a:cubicBezTo>
                    <a:cubicBezTo>
                      <a:pt x="9688" y="21262"/>
                      <a:pt x="9637" y="21267"/>
                      <a:pt x="9618" y="21272"/>
                    </a:cubicBezTo>
                    <a:cubicBezTo>
                      <a:pt x="9661" y="21271"/>
                      <a:pt x="9708" y="21268"/>
                      <a:pt x="9763" y="21262"/>
                    </a:cubicBezTo>
                    <a:cubicBezTo>
                      <a:pt x="9756" y="21258"/>
                      <a:pt x="9752" y="21250"/>
                      <a:pt x="9744" y="21249"/>
                    </a:cubicBezTo>
                    <a:close/>
                    <a:moveTo>
                      <a:pt x="7751" y="21368"/>
                    </a:moveTo>
                    <a:cubicBezTo>
                      <a:pt x="7776" y="21372"/>
                      <a:pt x="7812" y="21378"/>
                      <a:pt x="7833" y="21382"/>
                    </a:cubicBezTo>
                    <a:cubicBezTo>
                      <a:pt x="7806" y="21377"/>
                      <a:pt x="7779" y="21372"/>
                      <a:pt x="7751" y="21368"/>
                    </a:cubicBezTo>
                    <a:close/>
                  </a:path>
                </a:pathLst>
              </a:custGeom>
              <a:ln w="12700" cap="flat">
                <a:noFill/>
                <a:miter lim="400000"/>
              </a:ln>
              <a:effectLst>
                <a:outerShdw sx="100000" sy="100000" kx="0" ky="0" algn="b" rotWithShape="0" blurRad="317500" dist="184115" dir="5400000">
                  <a:srgbClr val="000000">
                    <a:alpha val="51424"/>
                  </a:srgbClr>
                </a:outerShdw>
              </a:effectLst>
            </p:spPr>
          </p:pic>
        </p:grpSp>
      </p:grpSp>
      <p:sp>
        <p:nvSpPr>
          <p:cNvPr id="396" name="A “tough call” simply means a difficult decision."/>
          <p:cNvSpPr txBox="1"/>
          <p:nvPr/>
        </p:nvSpPr>
        <p:spPr>
          <a:xfrm>
            <a:off x="7366610" y="4756423"/>
            <a:ext cx="9650780"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 “tough call” simply means a difficult decision.</a:t>
            </a:r>
          </a:p>
        </p:txBody>
      </p:sp>
      <p:sp>
        <p:nvSpPr>
          <p:cNvPr id="397" name="TOUGH CALL,…"/>
          <p:cNvSpPr txBox="1"/>
          <p:nvPr/>
        </p:nvSpPr>
        <p:spPr>
          <a:xfrm>
            <a:off x="7366610" y="1144111"/>
            <a:ext cx="9650780" cy="24072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5000"/>
            </a:pPr>
            <a:r>
              <a:t>TOUGH CALL,</a:t>
            </a:r>
          </a:p>
          <a:p>
            <a:pPr>
              <a:defRPr b="1" sz="5000"/>
            </a:pPr>
          </a:p>
          <a:p>
            <a:pPr>
              <a:defRPr b="1" sz="5000"/>
            </a:pPr>
            <a:r>
              <a:t>WHY?</a:t>
            </a:r>
          </a:p>
        </p:txBody>
      </p:sp>
      <p:grpSp>
        <p:nvGrpSpPr>
          <p:cNvPr id="400" name="Group"/>
          <p:cNvGrpSpPr/>
          <p:nvPr/>
        </p:nvGrpSpPr>
        <p:grpSpPr>
          <a:xfrm>
            <a:off x="22930191" y="551967"/>
            <a:ext cx="1071752" cy="12821353"/>
            <a:chOff x="0" y="0"/>
            <a:chExt cx="1071751" cy="12821352"/>
          </a:xfrm>
        </p:grpSpPr>
        <p:pic>
          <p:nvPicPr>
            <p:cNvPr id="398"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399"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8" name="Group"/>
          <p:cNvGrpSpPr/>
          <p:nvPr/>
        </p:nvGrpSpPr>
        <p:grpSpPr>
          <a:xfrm>
            <a:off x="31946505" y="1073229"/>
            <a:ext cx="4309751" cy="12385435"/>
            <a:chOff x="0" y="0"/>
            <a:chExt cx="4309750" cy="12385433"/>
          </a:xfrm>
        </p:grpSpPr>
        <p:sp>
          <p:nvSpPr>
            <p:cNvPr id="404"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05"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06"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407"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413" name="Group"/>
          <p:cNvGrpSpPr/>
          <p:nvPr/>
        </p:nvGrpSpPr>
        <p:grpSpPr>
          <a:xfrm>
            <a:off x="28073250" y="1073229"/>
            <a:ext cx="4309751" cy="12385435"/>
            <a:chOff x="0" y="0"/>
            <a:chExt cx="4309750" cy="12385433"/>
          </a:xfrm>
        </p:grpSpPr>
        <p:sp>
          <p:nvSpPr>
            <p:cNvPr id="409"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10"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11"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412"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418" name="Group"/>
          <p:cNvGrpSpPr/>
          <p:nvPr/>
        </p:nvGrpSpPr>
        <p:grpSpPr>
          <a:xfrm>
            <a:off x="24191084" y="1073230"/>
            <a:ext cx="4309751" cy="12385434"/>
            <a:chOff x="0" y="0"/>
            <a:chExt cx="4309750" cy="12385433"/>
          </a:xfrm>
        </p:grpSpPr>
        <p:sp>
          <p:nvSpPr>
            <p:cNvPr id="414"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15"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16" name="A"/>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417"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427" name="Group"/>
          <p:cNvGrpSpPr/>
          <p:nvPr/>
        </p:nvGrpSpPr>
        <p:grpSpPr>
          <a:xfrm>
            <a:off x="1652217" y="2278340"/>
            <a:ext cx="18165873" cy="9975214"/>
            <a:chOff x="0" y="0"/>
            <a:chExt cx="18165872" cy="9975213"/>
          </a:xfrm>
        </p:grpSpPr>
        <p:pic>
          <p:nvPicPr>
            <p:cNvPr id="419" name="Screen Shot 2022-12-01 at 17.22.37.png" descr="Screen Shot 2022-12-01 at 17.22.37.png"/>
            <p:cNvPicPr>
              <a:picLocks noChangeAspect="1"/>
            </p:cNvPicPr>
            <p:nvPr/>
          </p:nvPicPr>
          <p:blipFill>
            <a:blip r:embed="rId3">
              <a:extLst/>
            </a:blip>
            <a:stretch>
              <a:fillRect/>
            </a:stretch>
          </p:blipFill>
          <p:spPr>
            <a:xfrm>
              <a:off x="0" y="0"/>
              <a:ext cx="18165873" cy="9975214"/>
            </a:xfrm>
            <a:prstGeom prst="rect">
              <a:avLst/>
            </a:prstGeom>
            <a:ln w="12700" cap="flat">
              <a:noFill/>
              <a:miter lim="400000"/>
            </a:ln>
            <a:effectLst/>
          </p:spPr>
        </p:pic>
        <p:sp>
          <p:nvSpPr>
            <p:cNvPr id="420" name="Rounded Rectangle"/>
            <p:cNvSpPr/>
            <p:nvPr/>
          </p:nvSpPr>
          <p:spPr>
            <a:xfrm>
              <a:off x="2423876" y="1096393"/>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21" name="Rounded Rectangle"/>
            <p:cNvSpPr/>
            <p:nvPr/>
          </p:nvSpPr>
          <p:spPr>
            <a:xfrm>
              <a:off x="2470365" y="4152749"/>
              <a:ext cx="12915810" cy="774593"/>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22" name="Rounded Rectangle"/>
            <p:cNvSpPr/>
            <p:nvPr/>
          </p:nvSpPr>
          <p:spPr>
            <a:xfrm>
              <a:off x="2470365" y="3239350"/>
              <a:ext cx="12915810" cy="853557"/>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23" name="Rounded Rectangle"/>
            <p:cNvSpPr/>
            <p:nvPr/>
          </p:nvSpPr>
          <p:spPr>
            <a:xfrm>
              <a:off x="2442702" y="5938053"/>
              <a:ext cx="12915810" cy="774593"/>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24" name="Rounded Rectangle"/>
            <p:cNvSpPr/>
            <p:nvPr/>
          </p:nvSpPr>
          <p:spPr>
            <a:xfrm>
              <a:off x="2423876" y="5044596"/>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25" name="Rounded Rectangle"/>
            <p:cNvSpPr/>
            <p:nvPr/>
          </p:nvSpPr>
          <p:spPr>
            <a:xfrm>
              <a:off x="2410045" y="6812372"/>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26" name="Rounded Rectangle"/>
            <p:cNvSpPr/>
            <p:nvPr/>
          </p:nvSpPr>
          <p:spPr>
            <a:xfrm>
              <a:off x="2442702" y="1969276"/>
              <a:ext cx="12915810" cy="1210232"/>
            </a:xfrm>
            <a:prstGeom prst="roundRect">
              <a:avLst>
                <a:gd name="adj" fmla="val 17143"/>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grpSp>
        <p:nvGrpSpPr>
          <p:cNvPr id="434" name="Group"/>
          <p:cNvGrpSpPr/>
          <p:nvPr/>
        </p:nvGrpSpPr>
        <p:grpSpPr>
          <a:xfrm>
            <a:off x="20051283" y="4041319"/>
            <a:ext cx="3445907" cy="5150013"/>
            <a:chOff x="0" y="0"/>
            <a:chExt cx="3445906" cy="5150012"/>
          </a:xfrm>
        </p:grpSpPr>
        <p:grpSp>
          <p:nvGrpSpPr>
            <p:cNvPr id="430" name="Group"/>
            <p:cNvGrpSpPr/>
            <p:nvPr/>
          </p:nvGrpSpPr>
          <p:grpSpPr>
            <a:xfrm>
              <a:off x="0" y="0"/>
              <a:ext cx="3445907" cy="2471552"/>
              <a:chOff x="0" y="0"/>
              <a:chExt cx="3445906" cy="2471551"/>
            </a:xfrm>
          </p:grpSpPr>
          <p:sp>
            <p:nvSpPr>
              <p:cNvPr id="428" name="Rounded Rectangle"/>
              <p:cNvSpPr/>
              <p:nvPr/>
            </p:nvSpPr>
            <p:spPr>
              <a:xfrm>
                <a:off x="0" y="0"/>
                <a:ext cx="3445907" cy="2471552"/>
              </a:xfrm>
              <a:prstGeom prst="roundRect">
                <a:avLst>
                  <a:gd name="adj" fmla="val 10408"/>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29" name="Non-modifiable"/>
              <p:cNvSpPr txBox="1"/>
              <p:nvPr/>
            </p:nvSpPr>
            <p:spPr>
              <a:xfrm>
                <a:off x="220442" y="943218"/>
                <a:ext cx="3005024" cy="5851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Non-modifiable</a:t>
                </a:r>
              </a:p>
            </p:txBody>
          </p:sp>
        </p:grpSp>
        <p:grpSp>
          <p:nvGrpSpPr>
            <p:cNvPr id="433" name="Group"/>
            <p:cNvGrpSpPr/>
            <p:nvPr/>
          </p:nvGrpSpPr>
          <p:grpSpPr>
            <a:xfrm>
              <a:off x="5994" y="2723103"/>
              <a:ext cx="3433918" cy="2426910"/>
              <a:chOff x="0" y="0"/>
              <a:chExt cx="3433916" cy="2426909"/>
            </a:xfrm>
          </p:grpSpPr>
          <p:sp>
            <p:nvSpPr>
              <p:cNvPr id="431" name="Rounded Rectangle"/>
              <p:cNvSpPr/>
              <p:nvPr/>
            </p:nvSpPr>
            <p:spPr>
              <a:xfrm>
                <a:off x="0" y="0"/>
                <a:ext cx="3433917" cy="2426910"/>
              </a:xfrm>
              <a:prstGeom prst="roundRect">
                <a:avLst>
                  <a:gd name="adj" fmla="val 8549"/>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432" name="Modifiable"/>
              <p:cNvSpPr txBox="1"/>
              <p:nvPr/>
            </p:nvSpPr>
            <p:spPr>
              <a:xfrm>
                <a:off x="673475" y="920898"/>
                <a:ext cx="2086967" cy="5851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r>
                  <a:t>Modifiable</a:t>
                </a:r>
              </a:p>
            </p:txBody>
          </p:sp>
        </p:grpSp>
      </p:grpSp>
      <p:sp>
        <p:nvSpPr>
          <p:cNvPr id="435"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sp>
        <p:nvSpPr>
          <p:cNvPr id="436"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439" name="Group"/>
          <p:cNvGrpSpPr/>
          <p:nvPr/>
        </p:nvGrpSpPr>
        <p:grpSpPr>
          <a:xfrm>
            <a:off x="22930191" y="551967"/>
            <a:ext cx="1071752" cy="12821353"/>
            <a:chOff x="0" y="0"/>
            <a:chExt cx="1071751" cy="12821352"/>
          </a:xfrm>
        </p:grpSpPr>
        <p:pic>
          <p:nvPicPr>
            <p:cNvPr id="437"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438"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443" name="watchman_backround3.png" descr="watchman_backround3.png"/>
          <p:cNvPicPr>
            <a:picLocks noChangeAspect="1"/>
          </p:cNvPicPr>
          <p:nvPr/>
        </p:nvPicPr>
        <p:blipFill>
          <a:blip r:embed="rId3">
            <a:alphaModFix amt="62400"/>
            <a:extLst/>
          </a:blip>
          <a:srcRect l="8082" t="5300" r="6723" b="3047"/>
          <a:stretch>
            <a:fillRect/>
          </a:stretch>
        </p:blipFill>
        <p:spPr>
          <a:xfrm>
            <a:off x="-2917992" y="1491529"/>
            <a:ext cx="6251004" cy="6617832"/>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0166" y="1"/>
                </a:moveTo>
                <a:cubicBezTo>
                  <a:pt x="10101" y="-3"/>
                  <a:pt x="10037" y="3"/>
                  <a:pt x="9964" y="18"/>
                </a:cubicBezTo>
                <a:cubicBezTo>
                  <a:pt x="9960" y="18"/>
                  <a:pt x="9957" y="18"/>
                  <a:pt x="9953" y="19"/>
                </a:cubicBezTo>
                <a:cubicBezTo>
                  <a:pt x="9953" y="19"/>
                  <a:pt x="9953" y="19"/>
                  <a:pt x="9952" y="19"/>
                </a:cubicBezTo>
                <a:cubicBezTo>
                  <a:pt x="9942" y="21"/>
                  <a:pt x="9925" y="27"/>
                  <a:pt x="9915" y="29"/>
                </a:cubicBezTo>
                <a:cubicBezTo>
                  <a:pt x="9837" y="51"/>
                  <a:pt x="9752" y="81"/>
                  <a:pt x="9633" y="122"/>
                </a:cubicBezTo>
                <a:cubicBezTo>
                  <a:pt x="9203" y="272"/>
                  <a:pt x="9061" y="293"/>
                  <a:pt x="8205" y="331"/>
                </a:cubicBezTo>
                <a:cubicBezTo>
                  <a:pt x="7059" y="381"/>
                  <a:pt x="5549" y="640"/>
                  <a:pt x="4831" y="909"/>
                </a:cubicBezTo>
                <a:cubicBezTo>
                  <a:pt x="4352" y="1089"/>
                  <a:pt x="3177" y="1674"/>
                  <a:pt x="2565" y="2039"/>
                </a:cubicBezTo>
                <a:cubicBezTo>
                  <a:pt x="2437" y="2116"/>
                  <a:pt x="2313" y="2179"/>
                  <a:pt x="2288" y="2179"/>
                </a:cubicBezTo>
                <a:cubicBezTo>
                  <a:pt x="2264" y="2179"/>
                  <a:pt x="2083" y="2334"/>
                  <a:pt x="1886" y="2524"/>
                </a:cubicBezTo>
                <a:cubicBezTo>
                  <a:pt x="1690" y="2714"/>
                  <a:pt x="1414" y="2953"/>
                  <a:pt x="1272" y="3055"/>
                </a:cubicBezTo>
                <a:cubicBezTo>
                  <a:pt x="1144" y="3148"/>
                  <a:pt x="1017" y="3276"/>
                  <a:pt x="905" y="3411"/>
                </a:cubicBezTo>
                <a:cubicBezTo>
                  <a:pt x="743" y="3618"/>
                  <a:pt x="646" y="3795"/>
                  <a:pt x="583" y="4007"/>
                </a:cubicBezTo>
                <a:cubicBezTo>
                  <a:pt x="530" y="4218"/>
                  <a:pt x="496" y="4577"/>
                  <a:pt x="478" y="4965"/>
                </a:cubicBezTo>
                <a:cubicBezTo>
                  <a:pt x="475" y="5469"/>
                  <a:pt x="497" y="6073"/>
                  <a:pt x="536" y="6118"/>
                </a:cubicBezTo>
                <a:cubicBezTo>
                  <a:pt x="566" y="6152"/>
                  <a:pt x="594" y="6198"/>
                  <a:pt x="596" y="6220"/>
                </a:cubicBezTo>
                <a:cubicBezTo>
                  <a:pt x="599" y="6243"/>
                  <a:pt x="603" y="6279"/>
                  <a:pt x="606" y="6302"/>
                </a:cubicBezTo>
                <a:cubicBezTo>
                  <a:pt x="609" y="6324"/>
                  <a:pt x="609" y="6420"/>
                  <a:pt x="603" y="6514"/>
                </a:cubicBezTo>
                <a:cubicBezTo>
                  <a:pt x="601" y="6561"/>
                  <a:pt x="606" y="6607"/>
                  <a:pt x="616" y="6645"/>
                </a:cubicBezTo>
                <a:cubicBezTo>
                  <a:pt x="625" y="6683"/>
                  <a:pt x="639" y="6713"/>
                  <a:pt x="657" y="6723"/>
                </a:cubicBezTo>
                <a:cubicBezTo>
                  <a:pt x="703" y="6750"/>
                  <a:pt x="705" y="6779"/>
                  <a:pt x="659" y="6832"/>
                </a:cubicBezTo>
                <a:cubicBezTo>
                  <a:pt x="649" y="6843"/>
                  <a:pt x="649" y="6852"/>
                  <a:pt x="643" y="6861"/>
                </a:cubicBezTo>
                <a:cubicBezTo>
                  <a:pt x="646" y="6875"/>
                  <a:pt x="648" y="6931"/>
                  <a:pt x="651" y="6933"/>
                </a:cubicBezTo>
                <a:cubicBezTo>
                  <a:pt x="654" y="6935"/>
                  <a:pt x="653" y="6937"/>
                  <a:pt x="657" y="6939"/>
                </a:cubicBezTo>
                <a:cubicBezTo>
                  <a:pt x="690" y="6959"/>
                  <a:pt x="701" y="7003"/>
                  <a:pt x="680" y="7035"/>
                </a:cubicBezTo>
                <a:cubicBezTo>
                  <a:pt x="669" y="7052"/>
                  <a:pt x="665" y="7063"/>
                  <a:pt x="669" y="7067"/>
                </a:cubicBezTo>
                <a:cubicBezTo>
                  <a:pt x="673" y="7071"/>
                  <a:pt x="685" y="7067"/>
                  <a:pt x="703" y="7057"/>
                </a:cubicBezTo>
                <a:cubicBezTo>
                  <a:pt x="794" y="7004"/>
                  <a:pt x="853" y="7124"/>
                  <a:pt x="777" y="7210"/>
                </a:cubicBezTo>
                <a:cubicBezTo>
                  <a:pt x="729" y="7265"/>
                  <a:pt x="737" y="7291"/>
                  <a:pt x="809" y="7317"/>
                </a:cubicBezTo>
                <a:cubicBezTo>
                  <a:pt x="890" y="7347"/>
                  <a:pt x="891" y="7365"/>
                  <a:pt x="824" y="7443"/>
                </a:cubicBezTo>
                <a:cubicBezTo>
                  <a:pt x="779" y="7496"/>
                  <a:pt x="774" y="7517"/>
                  <a:pt x="813" y="7495"/>
                </a:cubicBezTo>
                <a:cubicBezTo>
                  <a:pt x="917" y="7436"/>
                  <a:pt x="956" y="7540"/>
                  <a:pt x="890" y="7705"/>
                </a:cubicBezTo>
                <a:cubicBezTo>
                  <a:pt x="849" y="7807"/>
                  <a:pt x="848" y="7873"/>
                  <a:pt x="891" y="7922"/>
                </a:cubicBezTo>
                <a:cubicBezTo>
                  <a:pt x="935" y="7972"/>
                  <a:pt x="933" y="8003"/>
                  <a:pt x="886" y="8031"/>
                </a:cubicBezTo>
                <a:cubicBezTo>
                  <a:pt x="874" y="8038"/>
                  <a:pt x="875" y="8044"/>
                  <a:pt x="869" y="8050"/>
                </a:cubicBezTo>
                <a:cubicBezTo>
                  <a:pt x="883" y="8083"/>
                  <a:pt x="900" y="8111"/>
                  <a:pt x="919" y="8123"/>
                </a:cubicBezTo>
                <a:cubicBezTo>
                  <a:pt x="946" y="8142"/>
                  <a:pt x="966" y="8220"/>
                  <a:pt x="973" y="8304"/>
                </a:cubicBezTo>
                <a:cubicBezTo>
                  <a:pt x="975" y="8317"/>
                  <a:pt x="981" y="8328"/>
                  <a:pt x="982" y="8341"/>
                </a:cubicBezTo>
                <a:cubicBezTo>
                  <a:pt x="985" y="8491"/>
                  <a:pt x="1007" y="8685"/>
                  <a:pt x="1035" y="8860"/>
                </a:cubicBezTo>
                <a:cubicBezTo>
                  <a:pt x="1041" y="8895"/>
                  <a:pt x="1048" y="8919"/>
                  <a:pt x="1054" y="8953"/>
                </a:cubicBezTo>
                <a:cubicBezTo>
                  <a:pt x="1081" y="9096"/>
                  <a:pt x="1113" y="9234"/>
                  <a:pt x="1139" y="9281"/>
                </a:cubicBezTo>
                <a:cubicBezTo>
                  <a:pt x="1173" y="9341"/>
                  <a:pt x="1202" y="9414"/>
                  <a:pt x="1204" y="9444"/>
                </a:cubicBezTo>
                <a:cubicBezTo>
                  <a:pt x="1205" y="9463"/>
                  <a:pt x="1253" y="9514"/>
                  <a:pt x="1289" y="9557"/>
                </a:cubicBezTo>
                <a:cubicBezTo>
                  <a:pt x="1321" y="9587"/>
                  <a:pt x="1350" y="9619"/>
                  <a:pt x="1393" y="9644"/>
                </a:cubicBezTo>
                <a:cubicBezTo>
                  <a:pt x="1620" y="9776"/>
                  <a:pt x="1678" y="9894"/>
                  <a:pt x="1703" y="10265"/>
                </a:cubicBezTo>
                <a:cubicBezTo>
                  <a:pt x="1718" y="10503"/>
                  <a:pt x="1708" y="10535"/>
                  <a:pt x="1599" y="10550"/>
                </a:cubicBezTo>
                <a:cubicBezTo>
                  <a:pt x="1593" y="10551"/>
                  <a:pt x="1591" y="10552"/>
                  <a:pt x="1586" y="10553"/>
                </a:cubicBezTo>
                <a:cubicBezTo>
                  <a:pt x="1591" y="10564"/>
                  <a:pt x="1591" y="10589"/>
                  <a:pt x="1597" y="10594"/>
                </a:cubicBezTo>
                <a:cubicBezTo>
                  <a:pt x="1668" y="10661"/>
                  <a:pt x="1642" y="10816"/>
                  <a:pt x="1548" y="10890"/>
                </a:cubicBezTo>
                <a:cubicBezTo>
                  <a:pt x="1499" y="10928"/>
                  <a:pt x="1463" y="11022"/>
                  <a:pt x="1468" y="11099"/>
                </a:cubicBezTo>
                <a:cubicBezTo>
                  <a:pt x="1468" y="11103"/>
                  <a:pt x="1468" y="11106"/>
                  <a:pt x="1468" y="11110"/>
                </a:cubicBezTo>
                <a:cubicBezTo>
                  <a:pt x="1470" y="11159"/>
                  <a:pt x="1475" y="11209"/>
                  <a:pt x="1471" y="11252"/>
                </a:cubicBezTo>
                <a:cubicBezTo>
                  <a:pt x="1471" y="11276"/>
                  <a:pt x="1472" y="11310"/>
                  <a:pt x="1471" y="11325"/>
                </a:cubicBezTo>
                <a:cubicBezTo>
                  <a:pt x="1470" y="11346"/>
                  <a:pt x="1446" y="11378"/>
                  <a:pt x="1434" y="11408"/>
                </a:cubicBezTo>
                <a:cubicBezTo>
                  <a:pt x="1432" y="11414"/>
                  <a:pt x="1433" y="11424"/>
                  <a:pt x="1430" y="11430"/>
                </a:cubicBezTo>
                <a:cubicBezTo>
                  <a:pt x="1424" y="11443"/>
                  <a:pt x="1420" y="11441"/>
                  <a:pt x="1413" y="11453"/>
                </a:cubicBezTo>
                <a:cubicBezTo>
                  <a:pt x="1403" y="11472"/>
                  <a:pt x="1402" y="11491"/>
                  <a:pt x="1390" y="11507"/>
                </a:cubicBezTo>
                <a:cubicBezTo>
                  <a:pt x="1383" y="11517"/>
                  <a:pt x="1376" y="11517"/>
                  <a:pt x="1368" y="11524"/>
                </a:cubicBezTo>
                <a:cubicBezTo>
                  <a:pt x="1353" y="11546"/>
                  <a:pt x="1331" y="11594"/>
                  <a:pt x="1323" y="11594"/>
                </a:cubicBezTo>
                <a:cubicBezTo>
                  <a:pt x="1317" y="11594"/>
                  <a:pt x="1310" y="11580"/>
                  <a:pt x="1304" y="11575"/>
                </a:cubicBezTo>
                <a:cubicBezTo>
                  <a:pt x="1383" y="11964"/>
                  <a:pt x="1443" y="12329"/>
                  <a:pt x="1490" y="12759"/>
                </a:cubicBezTo>
                <a:cubicBezTo>
                  <a:pt x="1510" y="12935"/>
                  <a:pt x="1538" y="13098"/>
                  <a:pt x="1553" y="13121"/>
                </a:cubicBezTo>
                <a:cubicBezTo>
                  <a:pt x="1569" y="13144"/>
                  <a:pt x="1631" y="13505"/>
                  <a:pt x="1690" y="13923"/>
                </a:cubicBezTo>
                <a:cubicBezTo>
                  <a:pt x="1750" y="14340"/>
                  <a:pt x="1823" y="14728"/>
                  <a:pt x="1854" y="14784"/>
                </a:cubicBezTo>
                <a:cubicBezTo>
                  <a:pt x="1864" y="14804"/>
                  <a:pt x="1875" y="14860"/>
                  <a:pt x="1888" y="14896"/>
                </a:cubicBezTo>
                <a:cubicBezTo>
                  <a:pt x="1883" y="14876"/>
                  <a:pt x="1877" y="14852"/>
                  <a:pt x="1873" y="14832"/>
                </a:cubicBezTo>
                <a:cubicBezTo>
                  <a:pt x="1769" y="14339"/>
                  <a:pt x="1747" y="13571"/>
                  <a:pt x="1833" y="13503"/>
                </a:cubicBezTo>
                <a:cubicBezTo>
                  <a:pt x="1893" y="13456"/>
                  <a:pt x="1947" y="13491"/>
                  <a:pt x="2074" y="13665"/>
                </a:cubicBezTo>
                <a:cubicBezTo>
                  <a:pt x="2212" y="13853"/>
                  <a:pt x="2225" y="13905"/>
                  <a:pt x="2166" y="13994"/>
                </a:cubicBezTo>
                <a:cubicBezTo>
                  <a:pt x="2102" y="14091"/>
                  <a:pt x="2110" y="14097"/>
                  <a:pt x="2242" y="14065"/>
                </a:cubicBezTo>
                <a:cubicBezTo>
                  <a:pt x="2384" y="14032"/>
                  <a:pt x="2428" y="14074"/>
                  <a:pt x="2468" y="14271"/>
                </a:cubicBezTo>
                <a:cubicBezTo>
                  <a:pt x="2476" y="14311"/>
                  <a:pt x="2517" y="14453"/>
                  <a:pt x="2560" y="14587"/>
                </a:cubicBezTo>
                <a:cubicBezTo>
                  <a:pt x="2788" y="15314"/>
                  <a:pt x="2923" y="15667"/>
                  <a:pt x="3059" y="15890"/>
                </a:cubicBezTo>
                <a:cubicBezTo>
                  <a:pt x="3142" y="16027"/>
                  <a:pt x="3271" y="16249"/>
                  <a:pt x="3347" y="16384"/>
                </a:cubicBezTo>
                <a:cubicBezTo>
                  <a:pt x="3422" y="16518"/>
                  <a:pt x="3546" y="16726"/>
                  <a:pt x="3624" y="16846"/>
                </a:cubicBezTo>
                <a:cubicBezTo>
                  <a:pt x="3701" y="16966"/>
                  <a:pt x="3923" y="17443"/>
                  <a:pt x="4117" y="17907"/>
                </a:cubicBezTo>
                <a:cubicBezTo>
                  <a:pt x="4311" y="18371"/>
                  <a:pt x="4505" y="18831"/>
                  <a:pt x="4550" y="18929"/>
                </a:cubicBezTo>
                <a:cubicBezTo>
                  <a:pt x="4595" y="19027"/>
                  <a:pt x="4634" y="19142"/>
                  <a:pt x="4634" y="19184"/>
                </a:cubicBezTo>
                <a:cubicBezTo>
                  <a:pt x="4634" y="19226"/>
                  <a:pt x="4725" y="19427"/>
                  <a:pt x="4835" y="19631"/>
                </a:cubicBezTo>
                <a:cubicBezTo>
                  <a:pt x="4946" y="19835"/>
                  <a:pt x="5037" y="20032"/>
                  <a:pt x="5037" y="20069"/>
                </a:cubicBezTo>
                <a:cubicBezTo>
                  <a:pt x="5037" y="20136"/>
                  <a:pt x="5309" y="20396"/>
                  <a:pt x="5555" y="20589"/>
                </a:cubicBezTo>
                <a:cubicBezTo>
                  <a:pt x="5553" y="20586"/>
                  <a:pt x="5551" y="20580"/>
                  <a:pt x="5548" y="20576"/>
                </a:cubicBezTo>
                <a:cubicBezTo>
                  <a:pt x="5431" y="20484"/>
                  <a:pt x="5328" y="20383"/>
                  <a:pt x="5326" y="20337"/>
                </a:cubicBezTo>
                <a:cubicBezTo>
                  <a:pt x="5325" y="20311"/>
                  <a:pt x="5260" y="20217"/>
                  <a:pt x="5181" y="20128"/>
                </a:cubicBezTo>
                <a:cubicBezTo>
                  <a:pt x="5102" y="20039"/>
                  <a:pt x="5037" y="19937"/>
                  <a:pt x="5037" y="19899"/>
                </a:cubicBezTo>
                <a:cubicBezTo>
                  <a:pt x="5037" y="19861"/>
                  <a:pt x="4985" y="19785"/>
                  <a:pt x="4922" y="19731"/>
                </a:cubicBezTo>
                <a:cubicBezTo>
                  <a:pt x="4774" y="19604"/>
                  <a:pt x="4869" y="19455"/>
                  <a:pt x="5043" y="19543"/>
                </a:cubicBezTo>
                <a:cubicBezTo>
                  <a:pt x="5154" y="19599"/>
                  <a:pt x="5206" y="19522"/>
                  <a:pt x="5099" y="19460"/>
                </a:cubicBezTo>
                <a:cubicBezTo>
                  <a:pt x="5069" y="19443"/>
                  <a:pt x="5013" y="19297"/>
                  <a:pt x="4974" y="19134"/>
                </a:cubicBezTo>
                <a:cubicBezTo>
                  <a:pt x="4918" y="18897"/>
                  <a:pt x="4920" y="18820"/>
                  <a:pt x="4978" y="18754"/>
                </a:cubicBezTo>
                <a:cubicBezTo>
                  <a:pt x="5043" y="18681"/>
                  <a:pt x="5066" y="18682"/>
                  <a:pt x="5195" y="18777"/>
                </a:cubicBezTo>
                <a:cubicBezTo>
                  <a:pt x="5275" y="18837"/>
                  <a:pt x="5375" y="18886"/>
                  <a:pt x="5418" y="18886"/>
                </a:cubicBezTo>
                <a:cubicBezTo>
                  <a:pt x="5570" y="18886"/>
                  <a:pt x="5494" y="18743"/>
                  <a:pt x="5188" y="18457"/>
                </a:cubicBezTo>
                <a:lnTo>
                  <a:pt x="4878" y="18169"/>
                </a:lnTo>
                <a:lnTo>
                  <a:pt x="4801" y="17289"/>
                </a:lnTo>
                <a:cubicBezTo>
                  <a:pt x="4758" y="16806"/>
                  <a:pt x="4722" y="16392"/>
                  <a:pt x="4722" y="16370"/>
                </a:cubicBezTo>
                <a:cubicBezTo>
                  <a:pt x="4719" y="16297"/>
                  <a:pt x="4829" y="16313"/>
                  <a:pt x="4872" y="16390"/>
                </a:cubicBezTo>
                <a:cubicBezTo>
                  <a:pt x="4896" y="16432"/>
                  <a:pt x="5100" y="16832"/>
                  <a:pt x="5326" y="17281"/>
                </a:cubicBezTo>
                <a:cubicBezTo>
                  <a:pt x="5810" y="18241"/>
                  <a:pt x="6995" y="20237"/>
                  <a:pt x="7207" y="20451"/>
                </a:cubicBezTo>
                <a:lnTo>
                  <a:pt x="7355" y="20601"/>
                </a:lnTo>
                <a:lnTo>
                  <a:pt x="7213" y="20411"/>
                </a:lnTo>
                <a:cubicBezTo>
                  <a:pt x="7094" y="20251"/>
                  <a:pt x="6371" y="19042"/>
                  <a:pt x="5761" y="17989"/>
                </a:cubicBezTo>
                <a:cubicBezTo>
                  <a:pt x="5674" y="17839"/>
                  <a:pt x="5448" y="17399"/>
                  <a:pt x="5258" y="17009"/>
                </a:cubicBezTo>
                <a:cubicBezTo>
                  <a:pt x="5067" y="16620"/>
                  <a:pt x="4797" y="16142"/>
                  <a:pt x="4657" y="15947"/>
                </a:cubicBezTo>
                <a:cubicBezTo>
                  <a:pt x="4480" y="15701"/>
                  <a:pt x="4398" y="15528"/>
                  <a:pt x="4387" y="15376"/>
                </a:cubicBezTo>
                <a:cubicBezTo>
                  <a:pt x="4379" y="15256"/>
                  <a:pt x="4350" y="15127"/>
                  <a:pt x="4324" y="15087"/>
                </a:cubicBezTo>
                <a:cubicBezTo>
                  <a:pt x="4256" y="14985"/>
                  <a:pt x="4318" y="14948"/>
                  <a:pt x="4572" y="14941"/>
                </a:cubicBezTo>
                <a:cubicBezTo>
                  <a:pt x="4695" y="14938"/>
                  <a:pt x="4835" y="14906"/>
                  <a:pt x="4882" y="14868"/>
                </a:cubicBezTo>
                <a:cubicBezTo>
                  <a:pt x="4954" y="14812"/>
                  <a:pt x="4994" y="14830"/>
                  <a:pt x="5118" y="14984"/>
                </a:cubicBezTo>
                <a:cubicBezTo>
                  <a:pt x="5200" y="15085"/>
                  <a:pt x="5267" y="15184"/>
                  <a:pt x="5267" y="15201"/>
                </a:cubicBezTo>
                <a:cubicBezTo>
                  <a:pt x="5267" y="15244"/>
                  <a:pt x="6120" y="16566"/>
                  <a:pt x="6403" y="16961"/>
                </a:cubicBezTo>
                <a:cubicBezTo>
                  <a:pt x="6529" y="17138"/>
                  <a:pt x="6678" y="17372"/>
                  <a:pt x="6733" y="17483"/>
                </a:cubicBezTo>
                <a:cubicBezTo>
                  <a:pt x="6788" y="17595"/>
                  <a:pt x="6885" y="17701"/>
                  <a:pt x="6948" y="17720"/>
                </a:cubicBezTo>
                <a:cubicBezTo>
                  <a:pt x="7172" y="17788"/>
                  <a:pt x="7179" y="17662"/>
                  <a:pt x="6970" y="17276"/>
                </a:cubicBezTo>
                <a:cubicBezTo>
                  <a:pt x="6693" y="16764"/>
                  <a:pt x="6616" y="16203"/>
                  <a:pt x="6711" y="15393"/>
                </a:cubicBezTo>
                <a:cubicBezTo>
                  <a:pt x="6770" y="14884"/>
                  <a:pt x="6797" y="14791"/>
                  <a:pt x="6902" y="14736"/>
                </a:cubicBezTo>
                <a:cubicBezTo>
                  <a:pt x="6969" y="14701"/>
                  <a:pt x="7051" y="14681"/>
                  <a:pt x="7083" y="14690"/>
                </a:cubicBezTo>
                <a:cubicBezTo>
                  <a:pt x="7114" y="14698"/>
                  <a:pt x="7269" y="14708"/>
                  <a:pt x="7428" y="14714"/>
                </a:cubicBezTo>
                <a:cubicBezTo>
                  <a:pt x="7587" y="14720"/>
                  <a:pt x="7749" y="14744"/>
                  <a:pt x="7790" y="14769"/>
                </a:cubicBezTo>
                <a:cubicBezTo>
                  <a:pt x="7831" y="14793"/>
                  <a:pt x="7938" y="14834"/>
                  <a:pt x="8030" y="14859"/>
                </a:cubicBezTo>
                <a:cubicBezTo>
                  <a:pt x="8161" y="14895"/>
                  <a:pt x="8205" y="14885"/>
                  <a:pt x="8234" y="14814"/>
                </a:cubicBezTo>
                <a:cubicBezTo>
                  <a:pt x="8268" y="14732"/>
                  <a:pt x="8277" y="14732"/>
                  <a:pt x="8338" y="14810"/>
                </a:cubicBezTo>
                <a:cubicBezTo>
                  <a:pt x="8376" y="14858"/>
                  <a:pt x="8485" y="14913"/>
                  <a:pt x="8580" y="14936"/>
                </a:cubicBezTo>
                <a:cubicBezTo>
                  <a:pt x="8876" y="15006"/>
                  <a:pt x="8887" y="15035"/>
                  <a:pt x="8891" y="15774"/>
                </a:cubicBezTo>
                <a:cubicBezTo>
                  <a:pt x="8893" y="16154"/>
                  <a:pt x="8910" y="16568"/>
                  <a:pt x="8931" y="16696"/>
                </a:cubicBezTo>
                <a:cubicBezTo>
                  <a:pt x="8955" y="16847"/>
                  <a:pt x="8943" y="16956"/>
                  <a:pt x="8896" y="17009"/>
                </a:cubicBezTo>
                <a:cubicBezTo>
                  <a:pt x="8840" y="17074"/>
                  <a:pt x="8840" y="17108"/>
                  <a:pt x="8898" y="17174"/>
                </a:cubicBezTo>
                <a:cubicBezTo>
                  <a:pt x="8963" y="17248"/>
                  <a:pt x="8981" y="17248"/>
                  <a:pt x="9069" y="17173"/>
                </a:cubicBezTo>
                <a:cubicBezTo>
                  <a:pt x="9166" y="17089"/>
                  <a:pt x="9227" y="17111"/>
                  <a:pt x="9302" y="17293"/>
                </a:cubicBezTo>
                <a:cubicBezTo>
                  <a:pt x="9257" y="17129"/>
                  <a:pt x="9256" y="16999"/>
                  <a:pt x="9277" y="16708"/>
                </a:cubicBezTo>
                <a:cubicBezTo>
                  <a:pt x="9309" y="16291"/>
                  <a:pt x="9300" y="16201"/>
                  <a:pt x="9217" y="16114"/>
                </a:cubicBezTo>
                <a:cubicBezTo>
                  <a:pt x="9094" y="15985"/>
                  <a:pt x="9111" y="15539"/>
                  <a:pt x="9239" y="15539"/>
                </a:cubicBezTo>
                <a:cubicBezTo>
                  <a:pt x="9351" y="15539"/>
                  <a:pt x="9696" y="16448"/>
                  <a:pt x="9700" y="16754"/>
                </a:cubicBezTo>
                <a:cubicBezTo>
                  <a:pt x="9704" y="17043"/>
                  <a:pt x="9786" y="17200"/>
                  <a:pt x="9936" y="17200"/>
                </a:cubicBezTo>
                <a:cubicBezTo>
                  <a:pt x="10039" y="17200"/>
                  <a:pt x="10050" y="17160"/>
                  <a:pt x="10051" y="16723"/>
                </a:cubicBezTo>
                <a:cubicBezTo>
                  <a:pt x="10052" y="16300"/>
                  <a:pt x="10204" y="15511"/>
                  <a:pt x="10303" y="15418"/>
                </a:cubicBezTo>
                <a:cubicBezTo>
                  <a:pt x="10321" y="15401"/>
                  <a:pt x="10492" y="15382"/>
                  <a:pt x="10683" y="15376"/>
                </a:cubicBezTo>
                <a:cubicBezTo>
                  <a:pt x="10911" y="15369"/>
                  <a:pt x="11065" y="15335"/>
                  <a:pt x="11134" y="15276"/>
                </a:cubicBezTo>
                <a:cubicBezTo>
                  <a:pt x="11191" y="15227"/>
                  <a:pt x="11276" y="15186"/>
                  <a:pt x="11323" y="15186"/>
                </a:cubicBezTo>
                <a:cubicBezTo>
                  <a:pt x="11370" y="15186"/>
                  <a:pt x="11433" y="15164"/>
                  <a:pt x="11463" y="15137"/>
                </a:cubicBezTo>
                <a:cubicBezTo>
                  <a:pt x="11493" y="15109"/>
                  <a:pt x="11686" y="15072"/>
                  <a:pt x="11891" y="15054"/>
                </a:cubicBezTo>
                <a:cubicBezTo>
                  <a:pt x="12095" y="15035"/>
                  <a:pt x="12305" y="14981"/>
                  <a:pt x="12358" y="14936"/>
                </a:cubicBezTo>
                <a:cubicBezTo>
                  <a:pt x="12401" y="14899"/>
                  <a:pt x="12427" y="14883"/>
                  <a:pt x="12455" y="14890"/>
                </a:cubicBezTo>
                <a:cubicBezTo>
                  <a:pt x="12483" y="14898"/>
                  <a:pt x="12512" y="14931"/>
                  <a:pt x="12561" y="14994"/>
                </a:cubicBezTo>
                <a:cubicBezTo>
                  <a:pt x="12635" y="15090"/>
                  <a:pt x="12750" y="15146"/>
                  <a:pt x="12927" y="15174"/>
                </a:cubicBezTo>
                <a:cubicBezTo>
                  <a:pt x="13161" y="15212"/>
                  <a:pt x="13189" y="15233"/>
                  <a:pt x="13231" y="15405"/>
                </a:cubicBezTo>
                <a:cubicBezTo>
                  <a:pt x="13257" y="15509"/>
                  <a:pt x="13280" y="15863"/>
                  <a:pt x="13285" y="16192"/>
                </a:cubicBezTo>
                <a:cubicBezTo>
                  <a:pt x="13292" y="16709"/>
                  <a:pt x="13276" y="16823"/>
                  <a:pt x="13168" y="17021"/>
                </a:cubicBezTo>
                <a:cubicBezTo>
                  <a:pt x="13021" y="17291"/>
                  <a:pt x="13010" y="17409"/>
                  <a:pt x="13130" y="17452"/>
                </a:cubicBezTo>
                <a:cubicBezTo>
                  <a:pt x="13259" y="17499"/>
                  <a:pt x="13370" y="17387"/>
                  <a:pt x="13471" y="17107"/>
                </a:cubicBezTo>
                <a:cubicBezTo>
                  <a:pt x="13569" y="16836"/>
                  <a:pt x="14233" y="15707"/>
                  <a:pt x="14468" y="15412"/>
                </a:cubicBezTo>
                <a:cubicBezTo>
                  <a:pt x="14651" y="15183"/>
                  <a:pt x="14774" y="15251"/>
                  <a:pt x="14674" y="15526"/>
                </a:cubicBezTo>
                <a:cubicBezTo>
                  <a:pt x="14638" y="15624"/>
                  <a:pt x="14563" y="15896"/>
                  <a:pt x="14506" y="16131"/>
                </a:cubicBezTo>
                <a:cubicBezTo>
                  <a:pt x="14450" y="16367"/>
                  <a:pt x="14369" y="16571"/>
                  <a:pt x="14328" y="16586"/>
                </a:cubicBezTo>
                <a:cubicBezTo>
                  <a:pt x="14287" y="16601"/>
                  <a:pt x="14254" y="16648"/>
                  <a:pt x="14254" y="16692"/>
                </a:cubicBezTo>
                <a:cubicBezTo>
                  <a:pt x="14254" y="16927"/>
                  <a:pt x="12258" y="20310"/>
                  <a:pt x="11845" y="20776"/>
                </a:cubicBezTo>
                <a:cubicBezTo>
                  <a:pt x="11732" y="20904"/>
                  <a:pt x="11623" y="20961"/>
                  <a:pt x="11445" y="20987"/>
                </a:cubicBezTo>
                <a:cubicBezTo>
                  <a:pt x="11310" y="21007"/>
                  <a:pt x="11199" y="21014"/>
                  <a:pt x="11197" y="21003"/>
                </a:cubicBezTo>
                <a:cubicBezTo>
                  <a:pt x="11195" y="20991"/>
                  <a:pt x="11002" y="20639"/>
                  <a:pt x="10769" y="20220"/>
                </a:cubicBezTo>
                <a:cubicBezTo>
                  <a:pt x="9960" y="18767"/>
                  <a:pt x="9666" y="18203"/>
                  <a:pt x="9464" y="17726"/>
                </a:cubicBezTo>
                <a:cubicBezTo>
                  <a:pt x="9673" y="18257"/>
                  <a:pt x="10111" y="19128"/>
                  <a:pt x="10513" y="19785"/>
                </a:cubicBezTo>
                <a:cubicBezTo>
                  <a:pt x="10716" y="20118"/>
                  <a:pt x="10882" y="20437"/>
                  <a:pt x="10978" y="20659"/>
                </a:cubicBezTo>
                <a:cubicBezTo>
                  <a:pt x="10992" y="20687"/>
                  <a:pt x="11006" y="20715"/>
                  <a:pt x="11016" y="20747"/>
                </a:cubicBezTo>
                <a:cubicBezTo>
                  <a:pt x="11051" y="20839"/>
                  <a:pt x="11072" y="20910"/>
                  <a:pt x="11063" y="20934"/>
                </a:cubicBezTo>
                <a:cubicBezTo>
                  <a:pt x="11060" y="20939"/>
                  <a:pt x="11045" y="20945"/>
                  <a:pt x="11039" y="20951"/>
                </a:cubicBezTo>
                <a:cubicBezTo>
                  <a:pt x="11030" y="21004"/>
                  <a:pt x="10993" y="21044"/>
                  <a:pt x="10921" y="21075"/>
                </a:cubicBezTo>
                <a:cubicBezTo>
                  <a:pt x="11241" y="21046"/>
                  <a:pt x="11314" y="21036"/>
                  <a:pt x="11431" y="20993"/>
                </a:cubicBezTo>
                <a:cubicBezTo>
                  <a:pt x="11479" y="20976"/>
                  <a:pt x="11660" y="20939"/>
                  <a:pt x="11834" y="20909"/>
                </a:cubicBezTo>
                <a:cubicBezTo>
                  <a:pt x="11838" y="20909"/>
                  <a:pt x="11841" y="20907"/>
                  <a:pt x="11845" y="20907"/>
                </a:cubicBezTo>
                <a:cubicBezTo>
                  <a:pt x="11885" y="20861"/>
                  <a:pt x="11925" y="20821"/>
                  <a:pt x="11961" y="20790"/>
                </a:cubicBezTo>
                <a:cubicBezTo>
                  <a:pt x="11962" y="20788"/>
                  <a:pt x="11963" y="20787"/>
                  <a:pt x="11965" y="20785"/>
                </a:cubicBezTo>
                <a:cubicBezTo>
                  <a:pt x="11987" y="20754"/>
                  <a:pt x="11985" y="20742"/>
                  <a:pt x="12018" y="20699"/>
                </a:cubicBezTo>
                <a:cubicBezTo>
                  <a:pt x="12085" y="20612"/>
                  <a:pt x="12134" y="20559"/>
                  <a:pt x="12185" y="20516"/>
                </a:cubicBezTo>
                <a:cubicBezTo>
                  <a:pt x="12240" y="20379"/>
                  <a:pt x="12383" y="20147"/>
                  <a:pt x="12623" y="19767"/>
                </a:cubicBezTo>
                <a:cubicBezTo>
                  <a:pt x="12854" y="19398"/>
                  <a:pt x="13044" y="19085"/>
                  <a:pt x="13044" y="19069"/>
                </a:cubicBezTo>
                <a:cubicBezTo>
                  <a:pt x="13044" y="19053"/>
                  <a:pt x="13093" y="18975"/>
                  <a:pt x="13153" y="18895"/>
                </a:cubicBezTo>
                <a:cubicBezTo>
                  <a:pt x="13265" y="18748"/>
                  <a:pt x="13853" y="17658"/>
                  <a:pt x="14079" y="17183"/>
                </a:cubicBezTo>
                <a:cubicBezTo>
                  <a:pt x="14149" y="17035"/>
                  <a:pt x="14233" y="16931"/>
                  <a:pt x="14272" y="16945"/>
                </a:cubicBezTo>
                <a:cubicBezTo>
                  <a:pt x="14310" y="16958"/>
                  <a:pt x="14333" y="17001"/>
                  <a:pt x="14323" y="17042"/>
                </a:cubicBezTo>
                <a:cubicBezTo>
                  <a:pt x="14310" y="17092"/>
                  <a:pt x="14337" y="17085"/>
                  <a:pt x="14412" y="17021"/>
                </a:cubicBezTo>
                <a:cubicBezTo>
                  <a:pt x="14472" y="16969"/>
                  <a:pt x="14542" y="16945"/>
                  <a:pt x="14565" y="16968"/>
                </a:cubicBezTo>
                <a:cubicBezTo>
                  <a:pt x="14589" y="16990"/>
                  <a:pt x="14591" y="16946"/>
                  <a:pt x="14571" y="16868"/>
                </a:cubicBezTo>
                <a:cubicBezTo>
                  <a:pt x="14543" y="16765"/>
                  <a:pt x="14570" y="16685"/>
                  <a:pt x="14671" y="16569"/>
                </a:cubicBezTo>
                <a:cubicBezTo>
                  <a:pt x="15008" y="16180"/>
                  <a:pt x="15261" y="15714"/>
                  <a:pt x="15041" y="15886"/>
                </a:cubicBezTo>
                <a:cubicBezTo>
                  <a:pt x="14961" y="15949"/>
                  <a:pt x="14941" y="15947"/>
                  <a:pt x="14910" y="15870"/>
                </a:cubicBezTo>
                <a:cubicBezTo>
                  <a:pt x="14851" y="15725"/>
                  <a:pt x="14923" y="15298"/>
                  <a:pt x="15025" y="15192"/>
                </a:cubicBezTo>
                <a:cubicBezTo>
                  <a:pt x="15076" y="15139"/>
                  <a:pt x="15104" y="15082"/>
                  <a:pt x="15088" y="15067"/>
                </a:cubicBezTo>
                <a:cubicBezTo>
                  <a:pt x="14967" y="14953"/>
                  <a:pt x="15598" y="14819"/>
                  <a:pt x="15740" y="14928"/>
                </a:cubicBezTo>
                <a:cubicBezTo>
                  <a:pt x="15811" y="14982"/>
                  <a:pt x="15821" y="14981"/>
                  <a:pt x="15787" y="14928"/>
                </a:cubicBezTo>
                <a:cubicBezTo>
                  <a:pt x="15721" y="14825"/>
                  <a:pt x="15803" y="14732"/>
                  <a:pt x="15895" y="14805"/>
                </a:cubicBezTo>
                <a:cubicBezTo>
                  <a:pt x="15951" y="14848"/>
                  <a:pt x="15982" y="14848"/>
                  <a:pt x="16010" y="14805"/>
                </a:cubicBezTo>
                <a:cubicBezTo>
                  <a:pt x="16023" y="14786"/>
                  <a:pt x="16039" y="14775"/>
                  <a:pt x="16057" y="14774"/>
                </a:cubicBezTo>
                <a:cubicBezTo>
                  <a:pt x="16075" y="14773"/>
                  <a:pt x="16096" y="14781"/>
                  <a:pt x="16117" y="14798"/>
                </a:cubicBezTo>
                <a:cubicBezTo>
                  <a:pt x="16154" y="14827"/>
                  <a:pt x="16209" y="14846"/>
                  <a:pt x="16241" y="14841"/>
                </a:cubicBezTo>
                <a:cubicBezTo>
                  <a:pt x="16335" y="14826"/>
                  <a:pt x="16339" y="15781"/>
                  <a:pt x="16246" y="16366"/>
                </a:cubicBezTo>
                <a:cubicBezTo>
                  <a:pt x="16128" y="17114"/>
                  <a:pt x="15920" y="17615"/>
                  <a:pt x="15570" y="17992"/>
                </a:cubicBezTo>
                <a:cubicBezTo>
                  <a:pt x="15288" y="18297"/>
                  <a:pt x="15250" y="18409"/>
                  <a:pt x="15415" y="18439"/>
                </a:cubicBezTo>
                <a:cubicBezTo>
                  <a:pt x="15517" y="18458"/>
                  <a:pt x="16276" y="17685"/>
                  <a:pt x="16785" y="17044"/>
                </a:cubicBezTo>
                <a:cubicBezTo>
                  <a:pt x="17041" y="16722"/>
                  <a:pt x="17164" y="16607"/>
                  <a:pt x="17207" y="16648"/>
                </a:cubicBezTo>
                <a:cubicBezTo>
                  <a:pt x="17278" y="16714"/>
                  <a:pt x="16777" y="17717"/>
                  <a:pt x="16052" y="18960"/>
                </a:cubicBezTo>
                <a:cubicBezTo>
                  <a:pt x="15449" y="19993"/>
                  <a:pt x="15074" y="20377"/>
                  <a:pt x="14881" y="20157"/>
                </a:cubicBezTo>
                <a:cubicBezTo>
                  <a:pt x="14850" y="20122"/>
                  <a:pt x="14829" y="20113"/>
                  <a:pt x="14807" y="20130"/>
                </a:cubicBezTo>
                <a:cubicBezTo>
                  <a:pt x="14832" y="20234"/>
                  <a:pt x="14777" y="20396"/>
                  <a:pt x="14681" y="20535"/>
                </a:cubicBezTo>
                <a:cubicBezTo>
                  <a:pt x="14684" y="20564"/>
                  <a:pt x="14670" y="20600"/>
                  <a:pt x="14630" y="20644"/>
                </a:cubicBezTo>
                <a:cubicBezTo>
                  <a:pt x="14697" y="20653"/>
                  <a:pt x="14804" y="20608"/>
                  <a:pt x="14944" y="20526"/>
                </a:cubicBezTo>
                <a:cubicBezTo>
                  <a:pt x="15027" y="20456"/>
                  <a:pt x="15112" y="20384"/>
                  <a:pt x="15204" y="20299"/>
                </a:cubicBezTo>
                <a:cubicBezTo>
                  <a:pt x="15507" y="20021"/>
                  <a:pt x="15830" y="19779"/>
                  <a:pt x="15982" y="19716"/>
                </a:cubicBezTo>
                <a:cubicBezTo>
                  <a:pt x="16032" y="19696"/>
                  <a:pt x="16084" y="19667"/>
                  <a:pt x="16137" y="19636"/>
                </a:cubicBezTo>
                <a:cubicBezTo>
                  <a:pt x="16368" y="19407"/>
                  <a:pt x="16596" y="19170"/>
                  <a:pt x="16701" y="19030"/>
                </a:cubicBezTo>
                <a:cubicBezTo>
                  <a:pt x="16808" y="18888"/>
                  <a:pt x="16993" y="18643"/>
                  <a:pt x="17148" y="18439"/>
                </a:cubicBezTo>
                <a:cubicBezTo>
                  <a:pt x="17152" y="18426"/>
                  <a:pt x="17160" y="18411"/>
                  <a:pt x="17163" y="18398"/>
                </a:cubicBezTo>
                <a:cubicBezTo>
                  <a:pt x="17187" y="18294"/>
                  <a:pt x="17265" y="18123"/>
                  <a:pt x="17339" y="18017"/>
                </a:cubicBezTo>
                <a:cubicBezTo>
                  <a:pt x="17413" y="17911"/>
                  <a:pt x="17555" y="17605"/>
                  <a:pt x="17656" y="17336"/>
                </a:cubicBezTo>
                <a:cubicBezTo>
                  <a:pt x="17756" y="17066"/>
                  <a:pt x="17901" y="16741"/>
                  <a:pt x="17976" y="16613"/>
                </a:cubicBezTo>
                <a:cubicBezTo>
                  <a:pt x="18052" y="16485"/>
                  <a:pt x="18114" y="16336"/>
                  <a:pt x="18114" y="16283"/>
                </a:cubicBezTo>
                <a:cubicBezTo>
                  <a:pt x="18114" y="16230"/>
                  <a:pt x="18142" y="16160"/>
                  <a:pt x="18178" y="16126"/>
                </a:cubicBezTo>
                <a:cubicBezTo>
                  <a:pt x="18214" y="16092"/>
                  <a:pt x="18252" y="15965"/>
                  <a:pt x="18263" y="15841"/>
                </a:cubicBezTo>
                <a:cubicBezTo>
                  <a:pt x="18287" y="15570"/>
                  <a:pt x="18323" y="15507"/>
                  <a:pt x="18429" y="15546"/>
                </a:cubicBezTo>
                <a:cubicBezTo>
                  <a:pt x="18487" y="15567"/>
                  <a:pt x="18499" y="15543"/>
                  <a:pt x="18475" y="15458"/>
                </a:cubicBezTo>
                <a:cubicBezTo>
                  <a:pt x="18438" y="15323"/>
                  <a:pt x="18648" y="14886"/>
                  <a:pt x="18772" y="14841"/>
                </a:cubicBezTo>
                <a:cubicBezTo>
                  <a:pt x="18787" y="14836"/>
                  <a:pt x="18798" y="14840"/>
                  <a:pt x="18811" y="14839"/>
                </a:cubicBezTo>
                <a:cubicBezTo>
                  <a:pt x="18847" y="14750"/>
                  <a:pt x="18896" y="14655"/>
                  <a:pt x="18953" y="14593"/>
                </a:cubicBezTo>
                <a:cubicBezTo>
                  <a:pt x="19032" y="14504"/>
                  <a:pt x="19071" y="14417"/>
                  <a:pt x="19040" y="14400"/>
                </a:cubicBezTo>
                <a:cubicBezTo>
                  <a:pt x="18981" y="14365"/>
                  <a:pt x="18986" y="14316"/>
                  <a:pt x="19090" y="13935"/>
                </a:cubicBezTo>
                <a:cubicBezTo>
                  <a:pt x="19202" y="13521"/>
                  <a:pt x="19278" y="13384"/>
                  <a:pt x="19424" y="13331"/>
                </a:cubicBezTo>
                <a:lnTo>
                  <a:pt x="19564" y="13279"/>
                </a:lnTo>
                <a:lnTo>
                  <a:pt x="19432" y="13179"/>
                </a:lnTo>
                <a:lnTo>
                  <a:pt x="19299" y="13077"/>
                </a:lnTo>
                <a:lnTo>
                  <a:pt x="19412" y="12655"/>
                </a:lnTo>
                <a:cubicBezTo>
                  <a:pt x="19495" y="12340"/>
                  <a:pt x="19551" y="12224"/>
                  <a:pt x="19638" y="12193"/>
                </a:cubicBezTo>
                <a:cubicBezTo>
                  <a:pt x="19792" y="12137"/>
                  <a:pt x="19854" y="12178"/>
                  <a:pt x="19811" y="12306"/>
                </a:cubicBezTo>
                <a:cubicBezTo>
                  <a:pt x="19749" y="12491"/>
                  <a:pt x="19895" y="12417"/>
                  <a:pt x="19982" y="12220"/>
                </a:cubicBezTo>
                <a:cubicBezTo>
                  <a:pt x="20067" y="12029"/>
                  <a:pt x="20149" y="11980"/>
                  <a:pt x="20217" y="12084"/>
                </a:cubicBezTo>
                <a:cubicBezTo>
                  <a:pt x="20236" y="12114"/>
                  <a:pt x="20212" y="12270"/>
                  <a:pt x="20163" y="12430"/>
                </a:cubicBezTo>
                <a:cubicBezTo>
                  <a:pt x="20149" y="12476"/>
                  <a:pt x="20132" y="12574"/>
                  <a:pt x="20115" y="12642"/>
                </a:cubicBezTo>
                <a:cubicBezTo>
                  <a:pt x="20142" y="12544"/>
                  <a:pt x="20157" y="12482"/>
                  <a:pt x="20185" y="12383"/>
                </a:cubicBezTo>
                <a:cubicBezTo>
                  <a:pt x="20254" y="12143"/>
                  <a:pt x="20362" y="11764"/>
                  <a:pt x="20425" y="11540"/>
                </a:cubicBezTo>
                <a:cubicBezTo>
                  <a:pt x="20488" y="11315"/>
                  <a:pt x="20607" y="10899"/>
                  <a:pt x="20688" y="10615"/>
                </a:cubicBezTo>
                <a:cubicBezTo>
                  <a:pt x="20770" y="10331"/>
                  <a:pt x="20868" y="9950"/>
                  <a:pt x="20908" y="9770"/>
                </a:cubicBezTo>
                <a:cubicBezTo>
                  <a:pt x="20947" y="9591"/>
                  <a:pt x="21017" y="9346"/>
                  <a:pt x="21065" y="9226"/>
                </a:cubicBezTo>
                <a:cubicBezTo>
                  <a:pt x="21189" y="8917"/>
                  <a:pt x="21271" y="8623"/>
                  <a:pt x="21339" y="8247"/>
                </a:cubicBezTo>
                <a:cubicBezTo>
                  <a:pt x="21372" y="8068"/>
                  <a:pt x="21446" y="7750"/>
                  <a:pt x="21503" y="7540"/>
                </a:cubicBezTo>
                <a:cubicBezTo>
                  <a:pt x="21560" y="7331"/>
                  <a:pt x="21600" y="7072"/>
                  <a:pt x="21593" y="6968"/>
                </a:cubicBezTo>
                <a:cubicBezTo>
                  <a:pt x="21586" y="6863"/>
                  <a:pt x="21566" y="6545"/>
                  <a:pt x="21548" y="6260"/>
                </a:cubicBezTo>
                <a:cubicBezTo>
                  <a:pt x="21501" y="5538"/>
                  <a:pt x="21179" y="4496"/>
                  <a:pt x="20876" y="4083"/>
                </a:cubicBezTo>
                <a:cubicBezTo>
                  <a:pt x="20821" y="4008"/>
                  <a:pt x="20668" y="3751"/>
                  <a:pt x="20533" y="3512"/>
                </a:cubicBezTo>
                <a:cubicBezTo>
                  <a:pt x="20273" y="3050"/>
                  <a:pt x="19953" y="2650"/>
                  <a:pt x="19576" y="2292"/>
                </a:cubicBezTo>
                <a:cubicBezTo>
                  <a:pt x="19420" y="2186"/>
                  <a:pt x="19207" y="2057"/>
                  <a:pt x="19021" y="1964"/>
                </a:cubicBezTo>
                <a:cubicBezTo>
                  <a:pt x="18792" y="1850"/>
                  <a:pt x="18383" y="1646"/>
                  <a:pt x="18114" y="1512"/>
                </a:cubicBezTo>
                <a:cubicBezTo>
                  <a:pt x="17444" y="1179"/>
                  <a:pt x="16918" y="1009"/>
                  <a:pt x="16264" y="914"/>
                </a:cubicBezTo>
                <a:cubicBezTo>
                  <a:pt x="15848" y="853"/>
                  <a:pt x="15565" y="769"/>
                  <a:pt x="15125" y="578"/>
                </a:cubicBezTo>
                <a:cubicBezTo>
                  <a:pt x="14706" y="397"/>
                  <a:pt x="14469" y="325"/>
                  <a:pt x="14295" y="328"/>
                </a:cubicBezTo>
                <a:cubicBezTo>
                  <a:pt x="14253" y="329"/>
                  <a:pt x="13908" y="328"/>
                  <a:pt x="13757" y="328"/>
                </a:cubicBezTo>
                <a:cubicBezTo>
                  <a:pt x="13684" y="382"/>
                  <a:pt x="13549" y="388"/>
                  <a:pt x="13018" y="358"/>
                </a:cubicBezTo>
                <a:cubicBezTo>
                  <a:pt x="12677" y="339"/>
                  <a:pt x="12208" y="329"/>
                  <a:pt x="11880" y="328"/>
                </a:cubicBezTo>
                <a:lnTo>
                  <a:pt x="11172" y="327"/>
                </a:lnTo>
                <a:lnTo>
                  <a:pt x="10827" y="198"/>
                </a:lnTo>
                <a:cubicBezTo>
                  <a:pt x="10815" y="193"/>
                  <a:pt x="10807" y="194"/>
                  <a:pt x="10795" y="190"/>
                </a:cubicBezTo>
                <a:cubicBezTo>
                  <a:pt x="10692" y="151"/>
                  <a:pt x="10627" y="128"/>
                  <a:pt x="10553" y="100"/>
                </a:cubicBezTo>
                <a:cubicBezTo>
                  <a:pt x="10500" y="82"/>
                  <a:pt x="10435" y="58"/>
                  <a:pt x="10392" y="45"/>
                </a:cubicBezTo>
                <a:cubicBezTo>
                  <a:pt x="10305" y="19"/>
                  <a:pt x="10234" y="5"/>
                  <a:pt x="10166" y="1"/>
                </a:cubicBezTo>
                <a:close/>
                <a:moveTo>
                  <a:pt x="0" y="5820"/>
                </a:moveTo>
                <a:cubicBezTo>
                  <a:pt x="18" y="5986"/>
                  <a:pt x="39" y="6123"/>
                  <a:pt x="62" y="6161"/>
                </a:cubicBezTo>
                <a:cubicBezTo>
                  <a:pt x="63" y="6163"/>
                  <a:pt x="76" y="6223"/>
                  <a:pt x="85" y="6264"/>
                </a:cubicBezTo>
                <a:cubicBezTo>
                  <a:pt x="51" y="6108"/>
                  <a:pt x="13" y="5933"/>
                  <a:pt x="0" y="5820"/>
                </a:cubicBezTo>
                <a:close/>
                <a:moveTo>
                  <a:pt x="2598" y="13024"/>
                </a:moveTo>
                <a:cubicBezTo>
                  <a:pt x="2643" y="13008"/>
                  <a:pt x="2723" y="13032"/>
                  <a:pt x="2778" y="13077"/>
                </a:cubicBezTo>
                <a:cubicBezTo>
                  <a:pt x="2832" y="13122"/>
                  <a:pt x="2931" y="13176"/>
                  <a:pt x="2998" y="13195"/>
                </a:cubicBezTo>
                <a:cubicBezTo>
                  <a:pt x="3065" y="13214"/>
                  <a:pt x="3280" y="13369"/>
                  <a:pt x="3474" y="13541"/>
                </a:cubicBezTo>
                <a:lnTo>
                  <a:pt x="3826" y="13854"/>
                </a:lnTo>
                <a:lnTo>
                  <a:pt x="3837" y="14235"/>
                </a:lnTo>
                <a:cubicBezTo>
                  <a:pt x="3856" y="14862"/>
                  <a:pt x="3862" y="14911"/>
                  <a:pt x="3903" y="14950"/>
                </a:cubicBezTo>
                <a:cubicBezTo>
                  <a:pt x="3925" y="14971"/>
                  <a:pt x="3943" y="15039"/>
                  <a:pt x="3943" y="15105"/>
                </a:cubicBezTo>
                <a:cubicBezTo>
                  <a:pt x="3943" y="15172"/>
                  <a:pt x="3977" y="15309"/>
                  <a:pt x="4021" y="15410"/>
                </a:cubicBezTo>
                <a:cubicBezTo>
                  <a:pt x="4065" y="15511"/>
                  <a:pt x="4133" y="15848"/>
                  <a:pt x="4171" y="16158"/>
                </a:cubicBezTo>
                <a:cubicBezTo>
                  <a:pt x="4251" y="16825"/>
                  <a:pt x="4406" y="17427"/>
                  <a:pt x="4578" y="17745"/>
                </a:cubicBezTo>
                <a:cubicBezTo>
                  <a:pt x="4742" y="18050"/>
                  <a:pt x="4650" y="18127"/>
                  <a:pt x="4417" y="17878"/>
                </a:cubicBezTo>
                <a:cubicBezTo>
                  <a:pt x="4118" y="17559"/>
                  <a:pt x="3660" y="16595"/>
                  <a:pt x="3164" y="15240"/>
                </a:cubicBezTo>
                <a:cubicBezTo>
                  <a:pt x="2855" y="14396"/>
                  <a:pt x="2776" y="14218"/>
                  <a:pt x="2617" y="14028"/>
                </a:cubicBezTo>
                <a:cubicBezTo>
                  <a:pt x="2473" y="13854"/>
                  <a:pt x="2410" y="13581"/>
                  <a:pt x="2502" y="13527"/>
                </a:cubicBezTo>
                <a:cubicBezTo>
                  <a:pt x="2543" y="13503"/>
                  <a:pt x="2545" y="13467"/>
                  <a:pt x="2509" y="13426"/>
                </a:cubicBezTo>
                <a:cubicBezTo>
                  <a:pt x="2435" y="13341"/>
                  <a:pt x="2497" y="13061"/>
                  <a:pt x="2598" y="13024"/>
                </a:cubicBezTo>
                <a:close/>
                <a:moveTo>
                  <a:pt x="18300" y="13783"/>
                </a:moveTo>
                <a:cubicBezTo>
                  <a:pt x="18416" y="13782"/>
                  <a:pt x="18496" y="13786"/>
                  <a:pt x="18511" y="13795"/>
                </a:cubicBezTo>
                <a:cubicBezTo>
                  <a:pt x="18652" y="13877"/>
                  <a:pt x="17775" y="15540"/>
                  <a:pt x="16988" y="16683"/>
                </a:cubicBezTo>
                <a:cubicBezTo>
                  <a:pt x="16583" y="17271"/>
                  <a:pt x="16008" y="17858"/>
                  <a:pt x="15956" y="17735"/>
                </a:cubicBezTo>
                <a:cubicBezTo>
                  <a:pt x="15935" y="17685"/>
                  <a:pt x="15953" y="17575"/>
                  <a:pt x="15999" y="17490"/>
                </a:cubicBezTo>
                <a:cubicBezTo>
                  <a:pt x="16214" y="17096"/>
                  <a:pt x="16392" y="16191"/>
                  <a:pt x="16433" y="15261"/>
                </a:cubicBezTo>
                <a:lnTo>
                  <a:pt x="16471" y="14343"/>
                </a:lnTo>
                <a:lnTo>
                  <a:pt x="16666" y="14251"/>
                </a:lnTo>
                <a:cubicBezTo>
                  <a:pt x="16773" y="14200"/>
                  <a:pt x="16956" y="14087"/>
                  <a:pt x="17072" y="13999"/>
                </a:cubicBezTo>
                <a:cubicBezTo>
                  <a:pt x="17261" y="13855"/>
                  <a:pt x="17335" y="13836"/>
                  <a:pt x="17868" y="13801"/>
                </a:cubicBezTo>
                <a:cubicBezTo>
                  <a:pt x="18030" y="13791"/>
                  <a:pt x="18184" y="13784"/>
                  <a:pt x="18300" y="13783"/>
                </a:cubicBezTo>
                <a:close/>
                <a:moveTo>
                  <a:pt x="6655" y="13977"/>
                </a:moveTo>
                <a:cubicBezTo>
                  <a:pt x="6699" y="13975"/>
                  <a:pt x="6731" y="13979"/>
                  <a:pt x="6741" y="13995"/>
                </a:cubicBezTo>
                <a:cubicBezTo>
                  <a:pt x="6786" y="14064"/>
                  <a:pt x="6658" y="14207"/>
                  <a:pt x="6552" y="14207"/>
                </a:cubicBezTo>
                <a:cubicBezTo>
                  <a:pt x="6506" y="14207"/>
                  <a:pt x="6420" y="14231"/>
                  <a:pt x="6360" y="14261"/>
                </a:cubicBezTo>
                <a:cubicBezTo>
                  <a:pt x="6206" y="14339"/>
                  <a:pt x="6280" y="14497"/>
                  <a:pt x="6451" y="14457"/>
                </a:cubicBezTo>
                <a:cubicBezTo>
                  <a:pt x="6695" y="14398"/>
                  <a:pt x="6725" y="14518"/>
                  <a:pt x="6652" y="15252"/>
                </a:cubicBezTo>
                <a:cubicBezTo>
                  <a:pt x="6584" y="15931"/>
                  <a:pt x="6633" y="16684"/>
                  <a:pt x="6769" y="17020"/>
                </a:cubicBezTo>
                <a:cubicBezTo>
                  <a:pt x="6804" y="17108"/>
                  <a:pt x="6807" y="17182"/>
                  <a:pt x="6774" y="17213"/>
                </a:cubicBezTo>
                <a:cubicBezTo>
                  <a:pt x="6693" y="17290"/>
                  <a:pt x="6229" y="16653"/>
                  <a:pt x="5498" y="15458"/>
                </a:cubicBezTo>
                <a:cubicBezTo>
                  <a:pt x="4838" y="14379"/>
                  <a:pt x="4690" y="14107"/>
                  <a:pt x="4742" y="14076"/>
                </a:cubicBezTo>
                <a:cubicBezTo>
                  <a:pt x="4770" y="14059"/>
                  <a:pt x="4911" y="14033"/>
                  <a:pt x="5056" y="14016"/>
                </a:cubicBezTo>
                <a:cubicBezTo>
                  <a:pt x="5262" y="13993"/>
                  <a:pt x="5346" y="14007"/>
                  <a:pt x="5429" y="14082"/>
                </a:cubicBezTo>
                <a:cubicBezTo>
                  <a:pt x="5661" y="14292"/>
                  <a:pt x="5784" y="14328"/>
                  <a:pt x="5935" y="14235"/>
                </a:cubicBezTo>
                <a:cubicBezTo>
                  <a:pt x="6012" y="14188"/>
                  <a:pt x="6073" y="14166"/>
                  <a:pt x="6073" y="14186"/>
                </a:cubicBezTo>
                <a:cubicBezTo>
                  <a:pt x="6073" y="14206"/>
                  <a:pt x="6119" y="14187"/>
                  <a:pt x="6175" y="14143"/>
                </a:cubicBezTo>
                <a:cubicBezTo>
                  <a:pt x="6280" y="14059"/>
                  <a:pt x="6522" y="13983"/>
                  <a:pt x="6655" y="13977"/>
                </a:cubicBezTo>
                <a:close/>
                <a:moveTo>
                  <a:pt x="13966" y="14997"/>
                </a:moveTo>
                <a:cubicBezTo>
                  <a:pt x="13976" y="15000"/>
                  <a:pt x="13984" y="15009"/>
                  <a:pt x="13992" y="15021"/>
                </a:cubicBezTo>
                <a:cubicBezTo>
                  <a:pt x="14022" y="15066"/>
                  <a:pt x="14111" y="15077"/>
                  <a:pt x="14257" y="15055"/>
                </a:cubicBezTo>
                <a:cubicBezTo>
                  <a:pt x="14383" y="15036"/>
                  <a:pt x="14493" y="15045"/>
                  <a:pt x="14513" y="15077"/>
                </a:cubicBezTo>
                <a:cubicBezTo>
                  <a:pt x="14533" y="15107"/>
                  <a:pt x="14338" y="15478"/>
                  <a:pt x="14079" y="15901"/>
                </a:cubicBezTo>
                <a:cubicBezTo>
                  <a:pt x="13820" y="16323"/>
                  <a:pt x="13544" y="16800"/>
                  <a:pt x="13466" y="16960"/>
                </a:cubicBezTo>
                <a:cubicBezTo>
                  <a:pt x="13388" y="17120"/>
                  <a:pt x="13301" y="17265"/>
                  <a:pt x="13274" y="17281"/>
                </a:cubicBezTo>
                <a:cubicBezTo>
                  <a:pt x="13174" y="17340"/>
                  <a:pt x="13167" y="17212"/>
                  <a:pt x="13253" y="16950"/>
                </a:cubicBezTo>
                <a:cubicBezTo>
                  <a:pt x="13321" y="16744"/>
                  <a:pt x="13337" y="16513"/>
                  <a:pt x="13316" y="15955"/>
                </a:cubicBezTo>
                <a:cubicBezTo>
                  <a:pt x="13292" y="15279"/>
                  <a:pt x="13297" y="15225"/>
                  <a:pt x="13397" y="15200"/>
                </a:cubicBezTo>
                <a:cubicBezTo>
                  <a:pt x="13456" y="15185"/>
                  <a:pt x="13490" y="15155"/>
                  <a:pt x="13474" y="15130"/>
                </a:cubicBezTo>
                <a:cubicBezTo>
                  <a:pt x="13410" y="15032"/>
                  <a:pt x="13584" y="15012"/>
                  <a:pt x="13659" y="15109"/>
                </a:cubicBezTo>
                <a:cubicBezTo>
                  <a:pt x="13737" y="15210"/>
                  <a:pt x="13745" y="15209"/>
                  <a:pt x="13846" y="15083"/>
                </a:cubicBezTo>
                <a:cubicBezTo>
                  <a:pt x="13883" y="15036"/>
                  <a:pt x="13911" y="15009"/>
                  <a:pt x="13935" y="14999"/>
                </a:cubicBezTo>
                <a:cubicBezTo>
                  <a:pt x="13947" y="14994"/>
                  <a:pt x="13957" y="14993"/>
                  <a:pt x="13966" y="14997"/>
                </a:cubicBezTo>
                <a:close/>
                <a:moveTo>
                  <a:pt x="9873" y="15213"/>
                </a:moveTo>
                <a:cubicBezTo>
                  <a:pt x="10231" y="15182"/>
                  <a:pt x="10254" y="15250"/>
                  <a:pt x="10108" y="15942"/>
                </a:cubicBezTo>
                <a:cubicBezTo>
                  <a:pt x="10039" y="16270"/>
                  <a:pt x="9989" y="16638"/>
                  <a:pt x="9999" y="16759"/>
                </a:cubicBezTo>
                <a:cubicBezTo>
                  <a:pt x="10008" y="16881"/>
                  <a:pt x="9987" y="17006"/>
                  <a:pt x="9952" y="17039"/>
                </a:cubicBezTo>
                <a:cubicBezTo>
                  <a:pt x="9871" y="17116"/>
                  <a:pt x="9841" y="17067"/>
                  <a:pt x="9789" y="16765"/>
                </a:cubicBezTo>
                <a:cubicBezTo>
                  <a:pt x="9744" y="16503"/>
                  <a:pt x="9376" y="15471"/>
                  <a:pt x="9291" y="15370"/>
                </a:cubicBezTo>
                <a:cubicBezTo>
                  <a:pt x="9220" y="15284"/>
                  <a:pt x="9368" y="15179"/>
                  <a:pt x="9472" y="15240"/>
                </a:cubicBezTo>
                <a:cubicBezTo>
                  <a:pt x="9517" y="15266"/>
                  <a:pt x="9574" y="15276"/>
                  <a:pt x="9600" y="15261"/>
                </a:cubicBezTo>
                <a:cubicBezTo>
                  <a:pt x="9625" y="15246"/>
                  <a:pt x="9748" y="15224"/>
                  <a:pt x="9873" y="15213"/>
                </a:cubicBezTo>
                <a:close/>
                <a:moveTo>
                  <a:pt x="17573" y="16531"/>
                </a:moveTo>
                <a:cubicBezTo>
                  <a:pt x="17629" y="16570"/>
                  <a:pt x="17587" y="16873"/>
                  <a:pt x="17446" y="17441"/>
                </a:cubicBezTo>
                <a:cubicBezTo>
                  <a:pt x="17286" y="18083"/>
                  <a:pt x="17106" y="18444"/>
                  <a:pt x="16692" y="18953"/>
                </a:cubicBezTo>
                <a:cubicBezTo>
                  <a:pt x="16424" y="19283"/>
                  <a:pt x="15956" y="19631"/>
                  <a:pt x="15898" y="19543"/>
                </a:cubicBezTo>
                <a:cubicBezTo>
                  <a:pt x="15879" y="19514"/>
                  <a:pt x="16064" y="19141"/>
                  <a:pt x="16308" y="18713"/>
                </a:cubicBezTo>
                <a:cubicBezTo>
                  <a:pt x="16552" y="18285"/>
                  <a:pt x="16915" y="17608"/>
                  <a:pt x="17115" y="17210"/>
                </a:cubicBezTo>
                <a:cubicBezTo>
                  <a:pt x="17363" y="16718"/>
                  <a:pt x="17518" y="16493"/>
                  <a:pt x="17573" y="16531"/>
                </a:cubicBezTo>
                <a:close/>
                <a:moveTo>
                  <a:pt x="5215" y="19696"/>
                </a:moveTo>
                <a:cubicBezTo>
                  <a:pt x="5216" y="19714"/>
                  <a:pt x="5287" y="19788"/>
                  <a:pt x="5402" y="19890"/>
                </a:cubicBezTo>
                <a:cubicBezTo>
                  <a:pt x="5555" y="20026"/>
                  <a:pt x="5712" y="20137"/>
                  <a:pt x="5749" y="20136"/>
                </a:cubicBezTo>
                <a:cubicBezTo>
                  <a:pt x="5824" y="20134"/>
                  <a:pt x="5415" y="19783"/>
                  <a:pt x="5239" y="19698"/>
                </a:cubicBezTo>
                <a:cubicBezTo>
                  <a:pt x="5223" y="19691"/>
                  <a:pt x="5215" y="19690"/>
                  <a:pt x="5215" y="19696"/>
                </a:cubicBezTo>
                <a:close/>
                <a:moveTo>
                  <a:pt x="7331" y="20601"/>
                </a:moveTo>
                <a:lnTo>
                  <a:pt x="7521" y="20846"/>
                </a:lnTo>
                <a:cubicBezTo>
                  <a:pt x="7626" y="20980"/>
                  <a:pt x="7738" y="21110"/>
                  <a:pt x="7771" y="21132"/>
                </a:cubicBezTo>
                <a:cubicBezTo>
                  <a:pt x="7809" y="21158"/>
                  <a:pt x="7856" y="21166"/>
                  <a:pt x="7896" y="21167"/>
                </a:cubicBezTo>
                <a:cubicBezTo>
                  <a:pt x="7910" y="21165"/>
                  <a:pt x="7927" y="21166"/>
                  <a:pt x="7937" y="21162"/>
                </a:cubicBezTo>
                <a:cubicBezTo>
                  <a:pt x="7955" y="21155"/>
                  <a:pt x="7965" y="21146"/>
                  <a:pt x="7970" y="21133"/>
                </a:cubicBezTo>
                <a:cubicBezTo>
                  <a:pt x="7972" y="21125"/>
                  <a:pt x="7967" y="21113"/>
                  <a:pt x="7964" y="21102"/>
                </a:cubicBezTo>
                <a:cubicBezTo>
                  <a:pt x="7960" y="21092"/>
                  <a:pt x="7960" y="21083"/>
                  <a:pt x="7952" y="21072"/>
                </a:cubicBezTo>
                <a:cubicBezTo>
                  <a:pt x="7951" y="21072"/>
                  <a:pt x="7950" y="21069"/>
                  <a:pt x="7949" y="21069"/>
                </a:cubicBezTo>
                <a:cubicBezTo>
                  <a:pt x="7948" y="21067"/>
                  <a:pt x="7945" y="21065"/>
                  <a:pt x="7944" y="21063"/>
                </a:cubicBezTo>
                <a:cubicBezTo>
                  <a:pt x="7896" y="21007"/>
                  <a:pt x="7804" y="20953"/>
                  <a:pt x="7753" y="20966"/>
                </a:cubicBezTo>
                <a:cubicBezTo>
                  <a:pt x="7720" y="20975"/>
                  <a:pt x="7612" y="20896"/>
                  <a:pt x="7512" y="20791"/>
                </a:cubicBezTo>
                <a:lnTo>
                  <a:pt x="7331" y="20601"/>
                </a:lnTo>
                <a:close/>
                <a:moveTo>
                  <a:pt x="5740" y="20721"/>
                </a:moveTo>
                <a:cubicBezTo>
                  <a:pt x="5774" y="20743"/>
                  <a:pt x="5817" y="20775"/>
                  <a:pt x="5843" y="20787"/>
                </a:cubicBezTo>
                <a:cubicBezTo>
                  <a:pt x="5954" y="20840"/>
                  <a:pt x="6148" y="20935"/>
                  <a:pt x="6275" y="20996"/>
                </a:cubicBezTo>
                <a:cubicBezTo>
                  <a:pt x="6596" y="21152"/>
                  <a:pt x="6789" y="21226"/>
                  <a:pt x="7003" y="21268"/>
                </a:cubicBezTo>
                <a:cubicBezTo>
                  <a:pt x="6935" y="21242"/>
                  <a:pt x="6862" y="21212"/>
                  <a:pt x="6793" y="21176"/>
                </a:cubicBezTo>
                <a:cubicBezTo>
                  <a:pt x="6792" y="21176"/>
                  <a:pt x="6793" y="21174"/>
                  <a:pt x="6792" y="21173"/>
                </a:cubicBezTo>
                <a:cubicBezTo>
                  <a:pt x="6785" y="21170"/>
                  <a:pt x="6771" y="21169"/>
                  <a:pt x="6764" y="21166"/>
                </a:cubicBezTo>
                <a:cubicBezTo>
                  <a:pt x="6654" y="21110"/>
                  <a:pt x="6533" y="21063"/>
                  <a:pt x="6494" y="21063"/>
                </a:cubicBezTo>
                <a:cubicBezTo>
                  <a:pt x="6492" y="21063"/>
                  <a:pt x="6480" y="21055"/>
                  <a:pt x="6477" y="21054"/>
                </a:cubicBezTo>
                <a:cubicBezTo>
                  <a:pt x="6472" y="21055"/>
                  <a:pt x="6455" y="21049"/>
                  <a:pt x="6453" y="21050"/>
                </a:cubicBezTo>
                <a:cubicBezTo>
                  <a:pt x="6435" y="21068"/>
                  <a:pt x="6373" y="21041"/>
                  <a:pt x="6316" y="20992"/>
                </a:cubicBezTo>
                <a:cubicBezTo>
                  <a:pt x="6259" y="20943"/>
                  <a:pt x="6098" y="20865"/>
                  <a:pt x="5960" y="20819"/>
                </a:cubicBezTo>
                <a:cubicBezTo>
                  <a:pt x="5854" y="20783"/>
                  <a:pt x="5801" y="20753"/>
                  <a:pt x="5740" y="20721"/>
                </a:cubicBezTo>
                <a:close/>
                <a:moveTo>
                  <a:pt x="14382" y="20830"/>
                </a:moveTo>
                <a:cubicBezTo>
                  <a:pt x="14366" y="20840"/>
                  <a:pt x="14349" y="20852"/>
                  <a:pt x="14336" y="20861"/>
                </a:cubicBezTo>
                <a:cubicBezTo>
                  <a:pt x="14327" y="20881"/>
                  <a:pt x="14323" y="20900"/>
                  <a:pt x="14338" y="20900"/>
                </a:cubicBezTo>
                <a:cubicBezTo>
                  <a:pt x="14347" y="20900"/>
                  <a:pt x="14366" y="20855"/>
                  <a:pt x="14382" y="20830"/>
                </a:cubicBezTo>
                <a:close/>
                <a:moveTo>
                  <a:pt x="15883" y="21227"/>
                </a:moveTo>
                <a:cubicBezTo>
                  <a:pt x="15691" y="21347"/>
                  <a:pt x="15514" y="21435"/>
                  <a:pt x="15369" y="21477"/>
                </a:cubicBezTo>
                <a:cubicBezTo>
                  <a:pt x="15229" y="21516"/>
                  <a:pt x="14992" y="21557"/>
                  <a:pt x="14761" y="21597"/>
                </a:cubicBezTo>
                <a:cubicBezTo>
                  <a:pt x="15175" y="21536"/>
                  <a:pt x="15467" y="21472"/>
                  <a:pt x="15602" y="21407"/>
                </a:cubicBezTo>
                <a:cubicBezTo>
                  <a:pt x="15664" y="21376"/>
                  <a:pt x="15765" y="21311"/>
                  <a:pt x="15883" y="21227"/>
                </a:cubicBezTo>
                <a:close/>
                <a:moveTo>
                  <a:pt x="9746" y="21249"/>
                </a:moveTo>
                <a:cubicBezTo>
                  <a:pt x="9730" y="21246"/>
                  <a:pt x="9711" y="21250"/>
                  <a:pt x="9696" y="21259"/>
                </a:cubicBezTo>
                <a:cubicBezTo>
                  <a:pt x="9688" y="21263"/>
                  <a:pt x="9638" y="21268"/>
                  <a:pt x="9619" y="21273"/>
                </a:cubicBezTo>
                <a:cubicBezTo>
                  <a:pt x="9661" y="21272"/>
                  <a:pt x="9710" y="21269"/>
                  <a:pt x="9766" y="21263"/>
                </a:cubicBezTo>
                <a:cubicBezTo>
                  <a:pt x="9759" y="21258"/>
                  <a:pt x="9755" y="21250"/>
                  <a:pt x="9746" y="21249"/>
                </a:cubicBezTo>
                <a:close/>
                <a:moveTo>
                  <a:pt x="7752" y="21369"/>
                </a:moveTo>
                <a:cubicBezTo>
                  <a:pt x="7777" y="21373"/>
                  <a:pt x="7810" y="21375"/>
                  <a:pt x="7831" y="21379"/>
                </a:cubicBezTo>
                <a:cubicBezTo>
                  <a:pt x="7804" y="21375"/>
                  <a:pt x="7780" y="21373"/>
                  <a:pt x="7752" y="21369"/>
                </a:cubicBezTo>
                <a:close/>
                <a:moveTo>
                  <a:pt x="8661" y="21426"/>
                </a:moveTo>
                <a:cubicBezTo>
                  <a:pt x="8637" y="21428"/>
                  <a:pt x="8622" y="21438"/>
                  <a:pt x="8599" y="21436"/>
                </a:cubicBezTo>
                <a:cubicBezTo>
                  <a:pt x="8547" y="21434"/>
                  <a:pt x="8474" y="21445"/>
                  <a:pt x="8406" y="21456"/>
                </a:cubicBezTo>
                <a:cubicBezTo>
                  <a:pt x="8493" y="21461"/>
                  <a:pt x="8576" y="21452"/>
                  <a:pt x="8661" y="21426"/>
                </a:cubicBezTo>
                <a:close/>
              </a:path>
            </a:pathLst>
          </a:custGeom>
          <a:ln w="12700">
            <a:miter lim="400000"/>
          </a:ln>
          <a:effectLst>
            <a:outerShdw sx="100000" sy="100000" kx="0" ky="0" algn="b" rotWithShape="0" blurRad="317500" dist="184115" dir="5400000">
              <a:srgbClr val="000000">
                <a:alpha val="51424"/>
              </a:srgbClr>
            </a:outerShdw>
          </a:effectLst>
        </p:spPr>
      </p:pic>
      <p:pic>
        <p:nvPicPr>
          <p:cNvPr id="444" name="droppedImage-4.tiff" descr="droppedImage-4.tiff"/>
          <p:cNvPicPr>
            <a:picLocks noChangeAspect="1"/>
          </p:cNvPicPr>
          <p:nvPr/>
        </p:nvPicPr>
        <p:blipFill>
          <a:blip r:embed="rId4">
            <a:alphaModFix amt="48376"/>
            <a:extLst/>
          </a:blip>
          <a:srcRect l="10662" t="4181" r="3999" b="9995"/>
          <a:stretch>
            <a:fillRect/>
          </a:stretch>
        </p:blipFill>
        <p:spPr>
          <a:xfrm>
            <a:off x="-1041084" y="8164318"/>
            <a:ext cx="4818268" cy="4772922"/>
          </a:xfrm>
          <a:custGeom>
            <a:avLst/>
            <a:gdLst/>
            <a:ahLst/>
            <a:cxnLst>
              <a:cxn ang="0">
                <a:pos x="wd2" y="hd2"/>
              </a:cxn>
              <a:cxn ang="5400000">
                <a:pos x="wd2" y="hd2"/>
              </a:cxn>
              <a:cxn ang="10800000">
                <a:pos x="wd2" y="hd2"/>
              </a:cxn>
              <a:cxn ang="16200000">
                <a:pos x="wd2" y="hd2"/>
              </a:cxn>
            </a:cxnLst>
            <a:rect l="0" t="0" r="r" b="b"/>
            <a:pathLst>
              <a:path w="21551" h="21579" fill="norm" stroke="1" extrusionOk="0">
                <a:moveTo>
                  <a:pt x="7876" y="0"/>
                </a:moveTo>
                <a:lnTo>
                  <a:pt x="7356" y="29"/>
                </a:lnTo>
                <a:cubicBezTo>
                  <a:pt x="7070" y="45"/>
                  <a:pt x="6780" y="75"/>
                  <a:pt x="6712" y="97"/>
                </a:cubicBezTo>
                <a:cubicBezTo>
                  <a:pt x="6631" y="123"/>
                  <a:pt x="6770" y="128"/>
                  <a:pt x="7115" y="109"/>
                </a:cubicBezTo>
                <a:cubicBezTo>
                  <a:pt x="7798" y="73"/>
                  <a:pt x="7821" y="74"/>
                  <a:pt x="7951" y="172"/>
                </a:cubicBezTo>
                <a:cubicBezTo>
                  <a:pt x="8112" y="294"/>
                  <a:pt x="8092" y="393"/>
                  <a:pt x="7892" y="463"/>
                </a:cubicBezTo>
                <a:cubicBezTo>
                  <a:pt x="7800" y="496"/>
                  <a:pt x="7701" y="514"/>
                  <a:pt x="7674" y="504"/>
                </a:cubicBezTo>
                <a:cubicBezTo>
                  <a:pt x="7647" y="494"/>
                  <a:pt x="7602" y="514"/>
                  <a:pt x="7575" y="547"/>
                </a:cubicBezTo>
                <a:cubicBezTo>
                  <a:pt x="7547" y="581"/>
                  <a:pt x="7489" y="608"/>
                  <a:pt x="7445" y="608"/>
                </a:cubicBezTo>
                <a:cubicBezTo>
                  <a:pt x="7310" y="608"/>
                  <a:pt x="7059" y="732"/>
                  <a:pt x="6918" y="870"/>
                </a:cubicBezTo>
                <a:cubicBezTo>
                  <a:pt x="6760" y="1024"/>
                  <a:pt x="6678" y="1009"/>
                  <a:pt x="6595" y="811"/>
                </a:cubicBezTo>
                <a:cubicBezTo>
                  <a:pt x="6562" y="734"/>
                  <a:pt x="6485" y="624"/>
                  <a:pt x="6423" y="565"/>
                </a:cubicBezTo>
                <a:cubicBezTo>
                  <a:pt x="6316" y="466"/>
                  <a:pt x="6274" y="458"/>
                  <a:pt x="5796" y="445"/>
                </a:cubicBezTo>
                <a:cubicBezTo>
                  <a:pt x="5514" y="437"/>
                  <a:pt x="5296" y="444"/>
                  <a:pt x="5313" y="461"/>
                </a:cubicBezTo>
                <a:cubicBezTo>
                  <a:pt x="5330" y="478"/>
                  <a:pt x="5539" y="499"/>
                  <a:pt x="5777" y="508"/>
                </a:cubicBezTo>
                <a:cubicBezTo>
                  <a:pt x="6014" y="517"/>
                  <a:pt x="6253" y="548"/>
                  <a:pt x="6307" y="576"/>
                </a:cubicBezTo>
                <a:cubicBezTo>
                  <a:pt x="6413" y="630"/>
                  <a:pt x="6566" y="894"/>
                  <a:pt x="6566" y="1021"/>
                </a:cubicBezTo>
                <a:cubicBezTo>
                  <a:pt x="6566" y="1063"/>
                  <a:pt x="6515" y="1151"/>
                  <a:pt x="6451" y="1215"/>
                </a:cubicBezTo>
                <a:cubicBezTo>
                  <a:pt x="6387" y="1279"/>
                  <a:pt x="6184" y="1486"/>
                  <a:pt x="5998" y="1678"/>
                </a:cubicBezTo>
                <a:cubicBezTo>
                  <a:pt x="5327" y="2372"/>
                  <a:pt x="5050" y="2650"/>
                  <a:pt x="5026" y="2650"/>
                </a:cubicBezTo>
                <a:cubicBezTo>
                  <a:pt x="4996" y="2650"/>
                  <a:pt x="4565" y="3027"/>
                  <a:pt x="4330" y="3258"/>
                </a:cubicBezTo>
                <a:lnTo>
                  <a:pt x="4167" y="3422"/>
                </a:lnTo>
                <a:lnTo>
                  <a:pt x="3712" y="3398"/>
                </a:lnTo>
                <a:cubicBezTo>
                  <a:pt x="3462" y="3386"/>
                  <a:pt x="3204" y="3357"/>
                  <a:pt x="3139" y="3332"/>
                </a:cubicBezTo>
                <a:cubicBezTo>
                  <a:pt x="3044" y="3295"/>
                  <a:pt x="2970" y="3303"/>
                  <a:pt x="2773" y="3371"/>
                </a:cubicBezTo>
                <a:cubicBezTo>
                  <a:pt x="2637" y="3419"/>
                  <a:pt x="2484" y="3458"/>
                  <a:pt x="2434" y="3458"/>
                </a:cubicBezTo>
                <a:cubicBezTo>
                  <a:pt x="2313" y="3458"/>
                  <a:pt x="2079" y="3532"/>
                  <a:pt x="1887" y="3632"/>
                </a:cubicBezTo>
                <a:cubicBezTo>
                  <a:pt x="1802" y="3676"/>
                  <a:pt x="1682" y="3714"/>
                  <a:pt x="1623" y="3714"/>
                </a:cubicBezTo>
                <a:cubicBezTo>
                  <a:pt x="1546" y="3714"/>
                  <a:pt x="1502" y="3745"/>
                  <a:pt x="1474" y="3820"/>
                </a:cubicBezTo>
                <a:cubicBezTo>
                  <a:pt x="1449" y="3886"/>
                  <a:pt x="1401" y="3926"/>
                  <a:pt x="1348" y="3926"/>
                </a:cubicBezTo>
                <a:cubicBezTo>
                  <a:pt x="1248" y="3926"/>
                  <a:pt x="884" y="4249"/>
                  <a:pt x="884" y="4337"/>
                </a:cubicBezTo>
                <a:cubicBezTo>
                  <a:pt x="884" y="4369"/>
                  <a:pt x="843" y="4417"/>
                  <a:pt x="790" y="4441"/>
                </a:cubicBezTo>
                <a:cubicBezTo>
                  <a:pt x="688" y="4488"/>
                  <a:pt x="597" y="4695"/>
                  <a:pt x="561" y="4961"/>
                </a:cubicBezTo>
                <a:cubicBezTo>
                  <a:pt x="549" y="5056"/>
                  <a:pt x="507" y="5144"/>
                  <a:pt x="460" y="5173"/>
                </a:cubicBezTo>
                <a:cubicBezTo>
                  <a:pt x="376" y="5226"/>
                  <a:pt x="353" y="5351"/>
                  <a:pt x="421" y="5394"/>
                </a:cubicBezTo>
                <a:cubicBezTo>
                  <a:pt x="445" y="5408"/>
                  <a:pt x="427" y="5480"/>
                  <a:pt x="378" y="5568"/>
                </a:cubicBezTo>
                <a:cubicBezTo>
                  <a:pt x="302" y="5706"/>
                  <a:pt x="268" y="6047"/>
                  <a:pt x="300" y="6372"/>
                </a:cubicBezTo>
                <a:cubicBezTo>
                  <a:pt x="305" y="6418"/>
                  <a:pt x="294" y="6514"/>
                  <a:pt x="275" y="6581"/>
                </a:cubicBezTo>
                <a:cubicBezTo>
                  <a:pt x="253" y="6663"/>
                  <a:pt x="256" y="6695"/>
                  <a:pt x="284" y="6677"/>
                </a:cubicBezTo>
                <a:cubicBezTo>
                  <a:pt x="370" y="6623"/>
                  <a:pt x="412" y="6762"/>
                  <a:pt x="412" y="7096"/>
                </a:cubicBezTo>
                <a:cubicBezTo>
                  <a:pt x="412" y="7301"/>
                  <a:pt x="439" y="7512"/>
                  <a:pt x="480" y="7628"/>
                </a:cubicBezTo>
                <a:cubicBezTo>
                  <a:pt x="517" y="7733"/>
                  <a:pt x="547" y="7890"/>
                  <a:pt x="547" y="7977"/>
                </a:cubicBezTo>
                <a:cubicBezTo>
                  <a:pt x="548" y="8147"/>
                  <a:pt x="660" y="8478"/>
                  <a:pt x="717" y="8478"/>
                </a:cubicBezTo>
                <a:cubicBezTo>
                  <a:pt x="763" y="8478"/>
                  <a:pt x="884" y="8727"/>
                  <a:pt x="884" y="8821"/>
                </a:cubicBezTo>
                <a:cubicBezTo>
                  <a:pt x="884" y="8861"/>
                  <a:pt x="911" y="8916"/>
                  <a:pt x="943" y="8943"/>
                </a:cubicBezTo>
                <a:cubicBezTo>
                  <a:pt x="975" y="8970"/>
                  <a:pt x="1016" y="9101"/>
                  <a:pt x="1032" y="9235"/>
                </a:cubicBezTo>
                <a:cubicBezTo>
                  <a:pt x="1071" y="9560"/>
                  <a:pt x="1176" y="9793"/>
                  <a:pt x="1385" y="10010"/>
                </a:cubicBezTo>
                <a:cubicBezTo>
                  <a:pt x="1480" y="10109"/>
                  <a:pt x="1559" y="10227"/>
                  <a:pt x="1559" y="10272"/>
                </a:cubicBezTo>
                <a:cubicBezTo>
                  <a:pt x="1559" y="10373"/>
                  <a:pt x="1657" y="10571"/>
                  <a:pt x="1743" y="10644"/>
                </a:cubicBezTo>
                <a:cubicBezTo>
                  <a:pt x="1779" y="10673"/>
                  <a:pt x="1836" y="10797"/>
                  <a:pt x="1871" y="10918"/>
                </a:cubicBezTo>
                <a:cubicBezTo>
                  <a:pt x="1943" y="11162"/>
                  <a:pt x="2105" y="11440"/>
                  <a:pt x="2106" y="11320"/>
                </a:cubicBezTo>
                <a:cubicBezTo>
                  <a:pt x="2106" y="11281"/>
                  <a:pt x="2124" y="11237"/>
                  <a:pt x="2146" y="11223"/>
                </a:cubicBezTo>
                <a:cubicBezTo>
                  <a:pt x="2200" y="11190"/>
                  <a:pt x="2328" y="11446"/>
                  <a:pt x="2297" y="11526"/>
                </a:cubicBezTo>
                <a:cubicBezTo>
                  <a:pt x="2266" y="11609"/>
                  <a:pt x="2444" y="11912"/>
                  <a:pt x="2677" y="12174"/>
                </a:cubicBezTo>
                <a:cubicBezTo>
                  <a:pt x="2779" y="12289"/>
                  <a:pt x="2898" y="12465"/>
                  <a:pt x="2942" y="12567"/>
                </a:cubicBezTo>
                <a:cubicBezTo>
                  <a:pt x="3033" y="12781"/>
                  <a:pt x="3348" y="13157"/>
                  <a:pt x="3435" y="13157"/>
                </a:cubicBezTo>
                <a:cubicBezTo>
                  <a:pt x="3468" y="13157"/>
                  <a:pt x="3544" y="13239"/>
                  <a:pt x="3607" y="13339"/>
                </a:cubicBezTo>
                <a:cubicBezTo>
                  <a:pt x="3670" y="13438"/>
                  <a:pt x="3800" y="13608"/>
                  <a:pt x="3893" y="13716"/>
                </a:cubicBezTo>
                <a:cubicBezTo>
                  <a:pt x="3987" y="13823"/>
                  <a:pt x="4145" y="14029"/>
                  <a:pt x="4246" y="14173"/>
                </a:cubicBezTo>
                <a:cubicBezTo>
                  <a:pt x="4347" y="14317"/>
                  <a:pt x="4496" y="14487"/>
                  <a:pt x="4577" y="14552"/>
                </a:cubicBezTo>
                <a:cubicBezTo>
                  <a:pt x="4657" y="14616"/>
                  <a:pt x="4772" y="14725"/>
                  <a:pt x="4834" y="14794"/>
                </a:cubicBezTo>
                <a:cubicBezTo>
                  <a:pt x="4896" y="14863"/>
                  <a:pt x="5103" y="15078"/>
                  <a:pt x="5294" y="15271"/>
                </a:cubicBezTo>
                <a:cubicBezTo>
                  <a:pt x="5508" y="15488"/>
                  <a:pt x="5642" y="15657"/>
                  <a:pt x="5642" y="15713"/>
                </a:cubicBezTo>
                <a:cubicBezTo>
                  <a:pt x="5642" y="15762"/>
                  <a:pt x="5662" y="15841"/>
                  <a:pt x="5688" y="15888"/>
                </a:cubicBezTo>
                <a:cubicBezTo>
                  <a:pt x="5767" y="16038"/>
                  <a:pt x="5669" y="16058"/>
                  <a:pt x="5514" y="15924"/>
                </a:cubicBezTo>
                <a:cubicBezTo>
                  <a:pt x="5434" y="15855"/>
                  <a:pt x="5320" y="15799"/>
                  <a:pt x="5262" y="15799"/>
                </a:cubicBezTo>
                <a:cubicBezTo>
                  <a:pt x="5170" y="15798"/>
                  <a:pt x="5168" y="15804"/>
                  <a:pt x="5232" y="15842"/>
                </a:cubicBezTo>
                <a:cubicBezTo>
                  <a:pt x="5272" y="15866"/>
                  <a:pt x="5304" y="15921"/>
                  <a:pt x="5304" y="15966"/>
                </a:cubicBezTo>
                <a:cubicBezTo>
                  <a:pt x="5304" y="16010"/>
                  <a:pt x="5326" y="16094"/>
                  <a:pt x="5352" y="16152"/>
                </a:cubicBezTo>
                <a:cubicBezTo>
                  <a:pt x="5378" y="16210"/>
                  <a:pt x="5387" y="16291"/>
                  <a:pt x="5372" y="16332"/>
                </a:cubicBezTo>
                <a:cubicBezTo>
                  <a:pt x="5347" y="16396"/>
                  <a:pt x="5327" y="16388"/>
                  <a:pt x="5207" y="16271"/>
                </a:cubicBezTo>
                <a:cubicBezTo>
                  <a:pt x="5131" y="16197"/>
                  <a:pt x="5029" y="16136"/>
                  <a:pt x="4980" y="16136"/>
                </a:cubicBezTo>
                <a:cubicBezTo>
                  <a:pt x="4895" y="16136"/>
                  <a:pt x="4892" y="16142"/>
                  <a:pt x="4949" y="16253"/>
                </a:cubicBezTo>
                <a:cubicBezTo>
                  <a:pt x="4983" y="16317"/>
                  <a:pt x="5010" y="16399"/>
                  <a:pt x="5010" y="16436"/>
                </a:cubicBezTo>
                <a:cubicBezTo>
                  <a:pt x="5010" y="16472"/>
                  <a:pt x="5030" y="16522"/>
                  <a:pt x="5054" y="16547"/>
                </a:cubicBezTo>
                <a:cubicBezTo>
                  <a:pt x="5085" y="16578"/>
                  <a:pt x="5077" y="16609"/>
                  <a:pt x="5031" y="16647"/>
                </a:cubicBezTo>
                <a:cubicBezTo>
                  <a:pt x="4974" y="16695"/>
                  <a:pt x="4944" y="16683"/>
                  <a:pt x="4827" y="16568"/>
                </a:cubicBezTo>
                <a:cubicBezTo>
                  <a:pt x="4751" y="16495"/>
                  <a:pt x="4659" y="16434"/>
                  <a:pt x="4619" y="16434"/>
                </a:cubicBezTo>
                <a:cubicBezTo>
                  <a:pt x="4545" y="16434"/>
                  <a:pt x="4525" y="16482"/>
                  <a:pt x="4578" y="16536"/>
                </a:cubicBezTo>
                <a:cubicBezTo>
                  <a:pt x="4595" y="16553"/>
                  <a:pt x="4631" y="16647"/>
                  <a:pt x="4660" y="16744"/>
                </a:cubicBezTo>
                <a:cubicBezTo>
                  <a:pt x="4728" y="16979"/>
                  <a:pt x="4671" y="17039"/>
                  <a:pt x="4516" y="16893"/>
                </a:cubicBezTo>
                <a:cubicBezTo>
                  <a:pt x="4343" y="16729"/>
                  <a:pt x="4109" y="16683"/>
                  <a:pt x="4245" y="16839"/>
                </a:cubicBezTo>
                <a:cubicBezTo>
                  <a:pt x="4264" y="16862"/>
                  <a:pt x="4303" y="16965"/>
                  <a:pt x="4332" y="17067"/>
                </a:cubicBezTo>
                <a:cubicBezTo>
                  <a:pt x="4406" y="17332"/>
                  <a:pt x="4338" y="17388"/>
                  <a:pt x="4156" y="17209"/>
                </a:cubicBezTo>
                <a:cubicBezTo>
                  <a:pt x="4064" y="17119"/>
                  <a:pt x="3975" y="17073"/>
                  <a:pt x="3893" y="17073"/>
                </a:cubicBezTo>
                <a:lnTo>
                  <a:pt x="3771" y="17073"/>
                </a:lnTo>
                <a:lnTo>
                  <a:pt x="3865" y="17139"/>
                </a:lnTo>
                <a:cubicBezTo>
                  <a:pt x="3916" y="17175"/>
                  <a:pt x="3957" y="17240"/>
                  <a:pt x="3957" y="17284"/>
                </a:cubicBezTo>
                <a:cubicBezTo>
                  <a:pt x="3957" y="17328"/>
                  <a:pt x="3977" y="17378"/>
                  <a:pt x="4000" y="17392"/>
                </a:cubicBezTo>
                <a:cubicBezTo>
                  <a:pt x="4067" y="17434"/>
                  <a:pt x="4047" y="17583"/>
                  <a:pt x="3971" y="17613"/>
                </a:cubicBezTo>
                <a:cubicBezTo>
                  <a:pt x="3925" y="17631"/>
                  <a:pt x="3863" y="17595"/>
                  <a:pt x="3783" y="17505"/>
                </a:cubicBezTo>
                <a:cubicBezTo>
                  <a:pt x="3718" y="17431"/>
                  <a:pt x="3629" y="17370"/>
                  <a:pt x="3586" y="17370"/>
                </a:cubicBezTo>
                <a:cubicBezTo>
                  <a:pt x="3514" y="17370"/>
                  <a:pt x="3516" y="17389"/>
                  <a:pt x="3623" y="17614"/>
                </a:cubicBezTo>
                <a:cubicBezTo>
                  <a:pt x="3726" y="17830"/>
                  <a:pt x="3733" y="17867"/>
                  <a:pt x="3678" y="17923"/>
                </a:cubicBezTo>
                <a:cubicBezTo>
                  <a:pt x="3623" y="17980"/>
                  <a:pt x="3600" y="17969"/>
                  <a:pt x="3471" y="17828"/>
                </a:cubicBezTo>
                <a:cubicBezTo>
                  <a:pt x="3336" y="17681"/>
                  <a:pt x="3246" y="17636"/>
                  <a:pt x="3192" y="17690"/>
                </a:cubicBezTo>
                <a:cubicBezTo>
                  <a:pt x="3180" y="17702"/>
                  <a:pt x="3216" y="17808"/>
                  <a:pt x="3272" y="17927"/>
                </a:cubicBezTo>
                <a:cubicBezTo>
                  <a:pt x="3429" y="18259"/>
                  <a:pt x="3327" y="18380"/>
                  <a:pt x="3094" y="18135"/>
                </a:cubicBezTo>
                <a:cubicBezTo>
                  <a:pt x="2960" y="17993"/>
                  <a:pt x="2756" y="17946"/>
                  <a:pt x="2871" y="18083"/>
                </a:cubicBezTo>
                <a:cubicBezTo>
                  <a:pt x="2944" y="18171"/>
                  <a:pt x="3037" y="18475"/>
                  <a:pt x="3006" y="18526"/>
                </a:cubicBezTo>
                <a:cubicBezTo>
                  <a:pt x="2964" y="18593"/>
                  <a:pt x="2880" y="18560"/>
                  <a:pt x="2759" y="18433"/>
                </a:cubicBezTo>
                <a:cubicBezTo>
                  <a:pt x="2638" y="18306"/>
                  <a:pt x="2422" y="18242"/>
                  <a:pt x="2521" y="18363"/>
                </a:cubicBezTo>
                <a:cubicBezTo>
                  <a:pt x="2547" y="18394"/>
                  <a:pt x="2597" y="18503"/>
                  <a:pt x="2633" y="18605"/>
                </a:cubicBezTo>
                <a:cubicBezTo>
                  <a:pt x="2690" y="18768"/>
                  <a:pt x="2689" y="18798"/>
                  <a:pt x="2635" y="18853"/>
                </a:cubicBezTo>
                <a:cubicBezTo>
                  <a:pt x="2580" y="18907"/>
                  <a:pt x="2555" y="18896"/>
                  <a:pt x="2420" y="18759"/>
                </a:cubicBezTo>
                <a:cubicBezTo>
                  <a:pt x="2335" y="18674"/>
                  <a:pt x="2240" y="18603"/>
                  <a:pt x="2209" y="18603"/>
                </a:cubicBezTo>
                <a:cubicBezTo>
                  <a:pt x="2150" y="18603"/>
                  <a:pt x="2148" y="18597"/>
                  <a:pt x="2347" y="18998"/>
                </a:cubicBezTo>
                <a:cubicBezTo>
                  <a:pt x="2467" y="19238"/>
                  <a:pt x="2265" y="19276"/>
                  <a:pt x="2068" y="19050"/>
                </a:cubicBezTo>
                <a:cubicBezTo>
                  <a:pt x="1903" y="18860"/>
                  <a:pt x="1803" y="18843"/>
                  <a:pt x="1891" y="19019"/>
                </a:cubicBezTo>
                <a:cubicBezTo>
                  <a:pt x="1998" y="19234"/>
                  <a:pt x="2061" y="19422"/>
                  <a:pt x="2040" y="19457"/>
                </a:cubicBezTo>
                <a:cubicBezTo>
                  <a:pt x="1993" y="19534"/>
                  <a:pt x="1867" y="19496"/>
                  <a:pt x="1747" y="19369"/>
                </a:cubicBezTo>
                <a:cubicBezTo>
                  <a:pt x="1581" y="19194"/>
                  <a:pt x="1511" y="19199"/>
                  <a:pt x="1575" y="19380"/>
                </a:cubicBezTo>
                <a:cubicBezTo>
                  <a:pt x="1602" y="19456"/>
                  <a:pt x="1648" y="19562"/>
                  <a:pt x="1678" y="19615"/>
                </a:cubicBezTo>
                <a:cubicBezTo>
                  <a:pt x="1794" y="19825"/>
                  <a:pt x="1577" y="19863"/>
                  <a:pt x="1383" y="19667"/>
                </a:cubicBezTo>
                <a:cubicBezTo>
                  <a:pt x="1242" y="19525"/>
                  <a:pt x="1157" y="19497"/>
                  <a:pt x="1216" y="19613"/>
                </a:cubicBezTo>
                <a:cubicBezTo>
                  <a:pt x="1322" y="19819"/>
                  <a:pt x="1396" y="20048"/>
                  <a:pt x="1371" y="20089"/>
                </a:cubicBezTo>
                <a:cubicBezTo>
                  <a:pt x="1317" y="20177"/>
                  <a:pt x="1187" y="20135"/>
                  <a:pt x="1058" y="19987"/>
                </a:cubicBezTo>
                <a:cubicBezTo>
                  <a:pt x="920" y="19828"/>
                  <a:pt x="815" y="19783"/>
                  <a:pt x="879" y="19911"/>
                </a:cubicBezTo>
                <a:cubicBezTo>
                  <a:pt x="1015" y="20184"/>
                  <a:pt x="1087" y="20370"/>
                  <a:pt x="1069" y="20399"/>
                </a:cubicBezTo>
                <a:cubicBezTo>
                  <a:pt x="1057" y="20418"/>
                  <a:pt x="993" y="20433"/>
                  <a:pt x="925" y="20433"/>
                </a:cubicBezTo>
                <a:cubicBezTo>
                  <a:pt x="838" y="20433"/>
                  <a:pt x="777" y="20397"/>
                  <a:pt x="710" y="20306"/>
                </a:cubicBezTo>
                <a:cubicBezTo>
                  <a:pt x="659" y="20236"/>
                  <a:pt x="603" y="20179"/>
                  <a:pt x="586" y="20179"/>
                </a:cubicBezTo>
                <a:cubicBezTo>
                  <a:pt x="543" y="20179"/>
                  <a:pt x="591" y="20347"/>
                  <a:pt x="684" y="20514"/>
                </a:cubicBezTo>
                <a:cubicBezTo>
                  <a:pt x="778" y="20685"/>
                  <a:pt x="740" y="20749"/>
                  <a:pt x="540" y="20751"/>
                </a:cubicBezTo>
                <a:cubicBezTo>
                  <a:pt x="413" y="20752"/>
                  <a:pt x="406" y="20760"/>
                  <a:pt x="403" y="20921"/>
                </a:cubicBezTo>
                <a:cubicBezTo>
                  <a:pt x="401" y="21062"/>
                  <a:pt x="386" y="21093"/>
                  <a:pt x="316" y="21092"/>
                </a:cubicBezTo>
                <a:cubicBezTo>
                  <a:pt x="209" y="21090"/>
                  <a:pt x="123" y="21206"/>
                  <a:pt x="137" y="21334"/>
                </a:cubicBezTo>
                <a:cubicBezTo>
                  <a:pt x="145" y="21406"/>
                  <a:pt x="128" y="21432"/>
                  <a:pt x="75" y="21427"/>
                </a:cubicBezTo>
                <a:cubicBezTo>
                  <a:pt x="2" y="21422"/>
                  <a:pt x="-26" y="21498"/>
                  <a:pt x="29" y="21553"/>
                </a:cubicBezTo>
                <a:cubicBezTo>
                  <a:pt x="75" y="21600"/>
                  <a:pt x="109" y="21586"/>
                  <a:pt x="212" y="21476"/>
                </a:cubicBezTo>
                <a:cubicBezTo>
                  <a:pt x="287" y="21395"/>
                  <a:pt x="323" y="21380"/>
                  <a:pt x="366" y="21417"/>
                </a:cubicBezTo>
                <a:cubicBezTo>
                  <a:pt x="410" y="21454"/>
                  <a:pt x="436" y="21431"/>
                  <a:pt x="487" y="21307"/>
                </a:cubicBezTo>
                <a:cubicBezTo>
                  <a:pt x="549" y="21156"/>
                  <a:pt x="559" y="21150"/>
                  <a:pt x="712" y="21176"/>
                </a:cubicBezTo>
                <a:cubicBezTo>
                  <a:pt x="869" y="21203"/>
                  <a:pt x="870" y="21203"/>
                  <a:pt x="852" y="21079"/>
                </a:cubicBezTo>
                <a:cubicBezTo>
                  <a:pt x="830" y="20926"/>
                  <a:pt x="891" y="20882"/>
                  <a:pt x="1106" y="20894"/>
                </a:cubicBezTo>
                <a:cubicBezTo>
                  <a:pt x="1259" y="20904"/>
                  <a:pt x="1264" y="20900"/>
                  <a:pt x="1213" y="20817"/>
                </a:cubicBezTo>
                <a:cubicBezTo>
                  <a:pt x="1089" y="20617"/>
                  <a:pt x="1415" y="20494"/>
                  <a:pt x="1552" y="20690"/>
                </a:cubicBezTo>
                <a:cubicBezTo>
                  <a:pt x="1595" y="20751"/>
                  <a:pt x="1641" y="20763"/>
                  <a:pt x="1742" y="20744"/>
                </a:cubicBezTo>
                <a:cubicBezTo>
                  <a:pt x="1815" y="20730"/>
                  <a:pt x="1893" y="20700"/>
                  <a:pt x="1916" y="20677"/>
                </a:cubicBezTo>
                <a:cubicBezTo>
                  <a:pt x="1943" y="20650"/>
                  <a:pt x="1914" y="20647"/>
                  <a:pt x="1830" y="20665"/>
                </a:cubicBezTo>
                <a:cubicBezTo>
                  <a:pt x="1721" y="20688"/>
                  <a:pt x="1689" y="20672"/>
                  <a:pt x="1603" y="20555"/>
                </a:cubicBezTo>
                <a:cubicBezTo>
                  <a:pt x="1529" y="20454"/>
                  <a:pt x="1515" y="20403"/>
                  <a:pt x="1546" y="20353"/>
                </a:cubicBezTo>
                <a:cubicBezTo>
                  <a:pt x="1613" y="20246"/>
                  <a:pt x="1706" y="20250"/>
                  <a:pt x="1841" y="20365"/>
                </a:cubicBezTo>
                <a:cubicBezTo>
                  <a:pt x="1928" y="20439"/>
                  <a:pt x="2002" y="20466"/>
                  <a:pt x="2088" y="20455"/>
                </a:cubicBezTo>
                <a:cubicBezTo>
                  <a:pt x="2155" y="20446"/>
                  <a:pt x="2225" y="20437"/>
                  <a:pt x="2242" y="20435"/>
                </a:cubicBezTo>
                <a:cubicBezTo>
                  <a:pt x="2260" y="20433"/>
                  <a:pt x="2274" y="20404"/>
                  <a:pt x="2274" y="20369"/>
                </a:cubicBezTo>
                <a:cubicBezTo>
                  <a:pt x="2274" y="20323"/>
                  <a:pt x="2245" y="20311"/>
                  <a:pt x="2178" y="20327"/>
                </a:cubicBezTo>
                <a:cubicBezTo>
                  <a:pt x="2052" y="20358"/>
                  <a:pt x="1828" y="20179"/>
                  <a:pt x="1866" y="20078"/>
                </a:cubicBezTo>
                <a:cubicBezTo>
                  <a:pt x="1912" y="19958"/>
                  <a:pt x="2016" y="19950"/>
                  <a:pt x="2159" y="20058"/>
                </a:cubicBezTo>
                <a:cubicBezTo>
                  <a:pt x="2328" y="20186"/>
                  <a:pt x="2580" y="20197"/>
                  <a:pt x="2603" y="20078"/>
                </a:cubicBezTo>
                <a:cubicBezTo>
                  <a:pt x="2614" y="20018"/>
                  <a:pt x="2595" y="20002"/>
                  <a:pt x="2519" y="20012"/>
                </a:cubicBezTo>
                <a:cubicBezTo>
                  <a:pt x="2371" y="20030"/>
                  <a:pt x="2232" y="19936"/>
                  <a:pt x="2232" y="19818"/>
                </a:cubicBezTo>
                <a:cubicBezTo>
                  <a:pt x="2232" y="19667"/>
                  <a:pt x="2299" y="19648"/>
                  <a:pt x="2475" y="19753"/>
                </a:cubicBezTo>
                <a:cubicBezTo>
                  <a:pt x="2655" y="19861"/>
                  <a:pt x="2820" y="19891"/>
                  <a:pt x="2896" y="19829"/>
                </a:cubicBezTo>
                <a:cubicBezTo>
                  <a:pt x="2977" y="19762"/>
                  <a:pt x="2957" y="19698"/>
                  <a:pt x="2864" y="19723"/>
                </a:cubicBezTo>
                <a:cubicBezTo>
                  <a:pt x="2749" y="19753"/>
                  <a:pt x="2560" y="19596"/>
                  <a:pt x="2576" y="19484"/>
                </a:cubicBezTo>
                <a:cubicBezTo>
                  <a:pt x="2594" y="19358"/>
                  <a:pt x="2661" y="19354"/>
                  <a:pt x="2825" y="19466"/>
                </a:cubicBezTo>
                <a:cubicBezTo>
                  <a:pt x="2966" y="19563"/>
                  <a:pt x="3132" y="19586"/>
                  <a:pt x="3233" y="19524"/>
                </a:cubicBezTo>
                <a:cubicBezTo>
                  <a:pt x="3315" y="19472"/>
                  <a:pt x="3292" y="19412"/>
                  <a:pt x="3188" y="19412"/>
                </a:cubicBezTo>
                <a:cubicBezTo>
                  <a:pt x="3056" y="19412"/>
                  <a:pt x="2906" y="19296"/>
                  <a:pt x="2906" y="19195"/>
                </a:cubicBezTo>
                <a:cubicBezTo>
                  <a:pt x="2906" y="19067"/>
                  <a:pt x="3023" y="19050"/>
                  <a:pt x="3165" y="19156"/>
                </a:cubicBezTo>
                <a:cubicBezTo>
                  <a:pt x="3309" y="19263"/>
                  <a:pt x="3490" y="19298"/>
                  <a:pt x="3568" y="19233"/>
                </a:cubicBezTo>
                <a:cubicBezTo>
                  <a:pt x="3660" y="19157"/>
                  <a:pt x="3626" y="19086"/>
                  <a:pt x="3497" y="19086"/>
                </a:cubicBezTo>
                <a:cubicBezTo>
                  <a:pt x="3349" y="19086"/>
                  <a:pt x="3242" y="19007"/>
                  <a:pt x="3242" y="18896"/>
                </a:cubicBezTo>
                <a:cubicBezTo>
                  <a:pt x="3242" y="18769"/>
                  <a:pt x="3362" y="18753"/>
                  <a:pt x="3504" y="18860"/>
                </a:cubicBezTo>
                <a:cubicBezTo>
                  <a:pt x="3576" y="18913"/>
                  <a:pt x="3692" y="18958"/>
                  <a:pt x="3764" y="18960"/>
                </a:cubicBezTo>
                <a:cubicBezTo>
                  <a:pt x="3873" y="18964"/>
                  <a:pt x="3906" y="18941"/>
                  <a:pt x="3968" y="18817"/>
                </a:cubicBezTo>
                <a:cubicBezTo>
                  <a:pt x="4017" y="18717"/>
                  <a:pt x="4071" y="18668"/>
                  <a:pt x="4131" y="18668"/>
                </a:cubicBezTo>
                <a:cubicBezTo>
                  <a:pt x="4180" y="18668"/>
                  <a:pt x="4247" y="18628"/>
                  <a:pt x="4280" y="18578"/>
                </a:cubicBezTo>
                <a:cubicBezTo>
                  <a:pt x="4337" y="18492"/>
                  <a:pt x="4331" y="18486"/>
                  <a:pt x="4170" y="18460"/>
                </a:cubicBezTo>
                <a:cubicBezTo>
                  <a:pt x="4063" y="18442"/>
                  <a:pt x="3986" y="18401"/>
                  <a:pt x="3957" y="18347"/>
                </a:cubicBezTo>
                <a:cubicBezTo>
                  <a:pt x="3866" y="18175"/>
                  <a:pt x="4013" y="18122"/>
                  <a:pt x="4204" y="18257"/>
                </a:cubicBezTo>
                <a:cubicBezTo>
                  <a:pt x="4357" y="18365"/>
                  <a:pt x="4577" y="18368"/>
                  <a:pt x="4633" y="18260"/>
                </a:cubicBezTo>
                <a:cubicBezTo>
                  <a:pt x="4658" y="18215"/>
                  <a:pt x="4667" y="18160"/>
                  <a:pt x="4655" y="18140"/>
                </a:cubicBezTo>
                <a:cubicBezTo>
                  <a:pt x="4617" y="18079"/>
                  <a:pt x="4748" y="17998"/>
                  <a:pt x="4838" y="18027"/>
                </a:cubicBezTo>
                <a:cubicBezTo>
                  <a:pt x="4897" y="18046"/>
                  <a:pt x="4935" y="18029"/>
                  <a:pt x="4969" y="17964"/>
                </a:cubicBezTo>
                <a:cubicBezTo>
                  <a:pt x="5027" y="17855"/>
                  <a:pt x="5022" y="17850"/>
                  <a:pt x="4862" y="17833"/>
                </a:cubicBezTo>
                <a:cubicBezTo>
                  <a:pt x="4702" y="17817"/>
                  <a:pt x="4632" y="17764"/>
                  <a:pt x="4632" y="17661"/>
                </a:cubicBezTo>
                <a:cubicBezTo>
                  <a:pt x="4632" y="17540"/>
                  <a:pt x="4738" y="17521"/>
                  <a:pt x="4894" y="17614"/>
                </a:cubicBezTo>
                <a:cubicBezTo>
                  <a:pt x="5120" y="17749"/>
                  <a:pt x="5252" y="17766"/>
                  <a:pt x="5303" y="17670"/>
                </a:cubicBezTo>
                <a:cubicBezTo>
                  <a:pt x="5376" y="17532"/>
                  <a:pt x="5354" y="17503"/>
                  <a:pt x="5168" y="17489"/>
                </a:cubicBezTo>
                <a:cubicBezTo>
                  <a:pt x="5016" y="17478"/>
                  <a:pt x="4986" y="17461"/>
                  <a:pt x="4974" y="17376"/>
                </a:cubicBezTo>
                <a:cubicBezTo>
                  <a:pt x="4951" y="17213"/>
                  <a:pt x="5023" y="17185"/>
                  <a:pt x="5201" y="17286"/>
                </a:cubicBezTo>
                <a:cubicBezTo>
                  <a:pt x="5443" y="17423"/>
                  <a:pt x="5586" y="17430"/>
                  <a:pt x="5666" y="17306"/>
                </a:cubicBezTo>
                <a:cubicBezTo>
                  <a:pt x="5703" y="17249"/>
                  <a:pt x="5722" y="17184"/>
                  <a:pt x="5707" y="17161"/>
                </a:cubicBezTo>
                <a:cubicBezTo>
                  <a:pt x="5673" y="17105"/>
                  <a:pt x="5827" y="17023"/>
                  <a:pt x="5908" y="17055"/>
                </a:cubicBezTo>
                <a:cubicBezTo>
                  <a:pt x="5945" y="17069"/>
                  <a:pt x="5989" y="17045"/>
                  <a:pt x="6016" y="16994"/>
                </a:cubicBezTo>
                <a:cubicBezTo>
                  <a:pt x="6083" y="16867"/>
                  <a:pt x="6077" y="16859"/>
                  <a:pt x="5899" y="16859"/>
                </a:cubicBezTo>
                <a:cubicBezTo>
                  <a:pt x="5705" y="16859"/>
                  <a:pt x="5601" y="16767"/>
                  <a:pt x="5682" y="16667"/>
                </a:cubicBezTo>
                <a:cubicBezTo>
                  <a:pt x="5747" y="16589"/>
                  <a:pt x="5799" y="16587"/>
                  <a:pt x="5936" y="16660"/>
                </a:cubicBezTo>
                <a:cubicBezTo>
                  <a:pt x="6130" y="16762"/>
                  <a:pt x="6244" y="16776"/>
                  <a:pt x="6323" y="16703"/>
                </a:cubicBezTo>
                <a:cubicBezTo>
                  <a:pt x="6365" y="16665"/>
                  <a:pt x="6398" y="16599"/>
                  <a:pt x="6398" y="16558"/>
                </a:cubicBezTo>
                <a:cubicBezTo>
                  <a:pt x="6398" y="16516"/>
                  <a:pt x="6414" y="16473"/>
                  <a:pt x="6433" y="16461"/>
                </a:cubicBezTo>
                <a:cubicBezTo>
                  <a:pt x="6485" y="16429"/>
                  <a:pt x="7031" y="16797"/>
                  <a:pt x="7179" y="16963"/>
                </a:cubicBezTo>
                <a:cubicBezTo>
                  <a:pt x="7249" y="17043"/>
                  <a:pt x="7401" y="17173"/>
                  <a:pt x="7516" y="17252"/>
                </a:cubicBezTo>
                <a:cubicBezTo>
                  <a:pt x="7631" y="17331"/>
                  <a:pt x="7810" y="17478"/>
                  <a:pt x="7914" y="17577"/>
                </a:cubicBezTo>
                <a:cubicBezTo>
                  <a:pt x="8018" y="17675"/>
                  <a:pt x="8188" y="17798"/>
                  <a:pt x="8292" y="17850"/>
                </a:cubicBezTo>
                <a:cubicBezTo>
                  <a:pt x="8396" y="17901"/>
                  <a:pt x="8590" y="18041"/>
                  <a:pt x="8723" y="18160"/>
                </a:cubicBezTo>
                <a:cubicBezTo>
                  <a:pt x="8945" y="18359"/>
                  <a:pt x="9046" y="18423"/>
                  <a:pt x="9345" y="18556"/>
                </a:cubicBezTo>
                <a:cubicBezTo>
                  <a:pt x="9402" y="18582"/>
                  <a:pt x="9530" y="18669"/>
                  <a:pt x="9627" y="18748"/>
                </a:cubicBezTo>
                <a:cubicBezTo>
                  <a:pt x="9724" y="18828"/>
                  <a:pt x="9893" y="18926"/>
                  <a:pt x="10005" y="18967"/>
                </a:cubicBezTo>
                <a:cubicBezTo>
                  <a:pt x="10116" y="19009"/>
                  <a:pt x="10256" y="19086"/>
                  <a:pt x="10314" y="19138"/>
                </a:cubicBezTo>
                <a:cubicBezTo>
                  <a:pt x="10522" y="19324"/>
                  <a:pt x="10762" y="19457"/>
                  <a:pt x="10836" y="19429"/>
                </a:cubicBezTo>
                <a:cubicBezTo>
                  <a:pt x="10884" y="19410"/>
                  <a:pt x="10952" y="19443"/>
                  <a:pt x="11042" y="19529"/>
                </a:cubicBezTo>
                <a:cubicBezTo>
                  <a:pt x="11192" y="19674"/>
                  <a:pt x="11529" y="19855"/>
                  <a:pt x="11730" y="19899"/>
                </a:cubicBezTo>
                <a:cubicBezTo>
                  <a:pt x="11804" y="19915"/>
                  <a:pt x="11887" y="19954"/>
                  <a:pt x="11913" y="19987"/>
                </a:cubicBezTo>
                <a:cubicBezTo>
                  <a:pt x="12028" y="20126"/>
                  <a:pt x="12366" y="20306"/>
                  <a:pt x="12517" y="20306"/>
                </a:cubicBezTo>
                <a:cubicBezTo>
                  <a:pt x="12602" y="20306"/>
                  <a:pt x="12763" y="20352"/>
                  <a:pt x="12873" y="20408"/>
                </a:cubicBezTo>
                <a:cubicBezTo>
                  <a:pt x="12984" y="20465"/>
                  <a:pt x="13145" y="20525"/>
                  <a:pt x="13230" y="20541"/>
                </a:cubicBezTo>
                <a:cubicBezTo>
                  <a:pt x="13316" y="20557"/>
                  <a:pt x="13466" y="20630"/>
                  <a:pt x="13564" y="20702"/>
                </a:cubicBezTo>
                <a:cubicBezTo>
                  <a:pt x="13712" y="20812"/>
                  <a:pt x="13787" y="20835"/>
                  <a:pt x="13995" y="20842"/>
                </a:cubicBezTo>
                <a:cubicBezTo>
                  <a:pt x="14134" y="20847"/>
                  <a:pt x="14321" y="20883"/>
                  <a:pt x="14411" y="20921"/>
                </a:cubicBezTo>
                <a:cubicBezTo>
                  <a:pt x="14500" y="20960"/>
                  <a:pt x="14633" y="20987"/>
                  <a:pt x="14705" y="20981"/>
                </a:cubicBezTo>
                <a:cubicBezTo>
                  <a:pt x="14778" y="20975"/>
                  <a:pt x="14880" y="20993"/>
                  <a:pt x="14933" y="21022"/>
                </a:cubicBezTo>
                <a:cubicBezTo>
                  <a:pt x="14985" y="21051"/>
                  <a:pt x="15080" y="21074"/>
                  <a:pt x="15144" y="21072"/>
                </a:cubicBezTo>
                <a:cubicBezTo>
                  <a:pt x="15207" y="21070"/>
                  <a:pt x="15325" y="21072"/>
                  <a:pt x="15407" y="21076"/>
                </a:cubicBezTo>
                <a:cubicBezTo>
                  <a:pt x="15703" y="21088"/>
                  <a:pt x="16022" y="21083"/>
                  <a:pt x="16310" y="21061"/>
                </a:cubicBezTo>
                <a:cubicBezTo>
                  <a:pt x="16472" y="21049"/>
                  <a:pt x="16684" y="21037"/>
                  <a:pt x="16779" y="21034"/>
                </a:cubicBezTo>
                <a:cubicBezTo>
                  <a:pt x="16887" y="21031"/>
                  <a:pt x="17010" y="20990"/>
                  <a:pt x="17107" y="20923"/>
                </a:cubicBezTo>
                <a:cubicBezTo>
                  <a:pt x="17192" y="20865"/>
                  <a:pt x="17310" y="20815"/>
                  <a:pt x="17370" y="20815"/>
                </a:cubicBezTo>
                <a:cubicBezTo>
                  <a:pt x="17429" y="20815"/>
                  <a:pt x="17590" y="20748"/>
                  <a:pt x="17725" y="20665"/>
                </a:cubicBezTo>
                <a:cubicBezTo>
                  <a:pt x="18023" y="20481"/>
                  <a:pt x="18563" y="19905"/>
                  <a:pt x="18563" y="19769"/>
                </a:cubicBezTo>
                <a:cubicBezTo>
                  <a:pt x="18563" y="19717"/>
                  <a:pt x="18607" y="19620"/>
                  <a:pt x="18662" y="19554"/>
                </a:cubicBezTo>
                <a:cubicBezTo>
                  <a:pt x="18743" y="19456"/>
                  <a:pt x="18771" y="19351"/>
                  <a:pt x="18811" y="18987"/>
                </a:cubicBezTo>
                <a:cubicBezTo>
                  <a:pt x="18838" y="18741"/>
                  <a:pt x="18860" y="18491"/>
                  <a:pt x="18859" y="18433"/>
                </a:cubicBezTo>
                <a:cubicBezTo>
                  <a:pt x="18857" y="18152"/>
                  <a:pt x="18816" y="17789"/>
                  <a:pt x="18776" y="17713"/>
                </a:cubicBezTo>
                <a:cubicBezTo>
                  <a:pt x="18744" y="17653"/>
                  <a:pt x="18745" y="17598"/>
                  <a:pt x="18781" y="17518"/>
                </a:cubicBezTo>
                <a:cubicBezTo>
                  <a:pt x="18820" y="17431"/>
                  <a:pt x="18820" y="17389"/>
                  <a:pt x="18781" y="17326"/>
                </a:cubicBezTo>
                <a:cubicBezTo>
                  <a:pt x="18705" y="17202"/>
                  <a:pt x="18714" y="17177"/>
                  <a:pt x="18941" y="16924"/>
                </a:cubicBezTo>
                <a:cubicBezTo>
                  <a:pt x="19157" y="16682"/>
                  <a:pt x="19184" y="16628"/>
                  <a:pt x="19108" y="16581"/>
                </a:cubicBezTo>
                <a:cubicBezTo>
                  <a:pt x="19034" y="16535"/>
                  <a:pt x="19152" y="16429"/>
                  <a:pt x="19244" y="16459"/>
                </a:cubicBezTo>
                <a:cubicBezTo>
                  <a:pt x="19306" y="16479"/>
                  <a:pt x="19381" y="16422"/>
                  <a:pt x="19560" y="16222"/>
                </a:cubicBezTo>
                <a:cubicBezTo>
                  <a:pt x="19689" y="16078"/>
                  <a:pt x="19809" y="15977"/>
                  <a:pt x="19828" y="15996"/>
                </a:cubicBezTo>
                <a:cubicBezTo>
                  <a:pt x="19847" y="16015"/>
                  <a:pt x="19846" y="16155"/>
                  <a:pt x="19825" y="16306"/>
                </a:cubicBezTo>
                <a:cubicBezTo>
                  <a:pt x="19773" y="16668"/>
                  <a:pt x="19772" y="16844"/>
                  <a:pt x="19823" y="16793"/>
                </a:cubicBezTo>
                <a:cubicBezTo>
                  <a:pt x="19845" y="16770"/>
                  <a:pt x="19890" y="16538"/>
                  <a:pt x="19924" y="16276"/>
                </a:cubicBezTo>
                <a:lnTo>
                  <a:pt x="19985" y="15799"/>
                </a:lnTo>
                <a:lnTo>
                  <a:pt x="20336" y="15411"/>
                </a:lnTo>
                <a:cubicBezTo>
                  <a:pt x="20529" y="15198"/>
                  <a:pt x="20711" y="14981"/>
                  <a:pt x="20739" y="14927"/>
                </a:cubicBezTo>
                <a:cubicBezTo>
                  <a:pt x="20837" y="14738"/>
                  <a:pt x="21069" y="14745"/>
                  <a:pt x="21305" y="14945"/>
                </a:cubicBezTo>
                <a:lnTo>
                  <a:pt x="21445" y="15065"/>
                </a:lnTo>
                <a:lnTo>
                  <a:pt x="21437" y="15643"/>
                </a:lnTo>
                <a:cubicBezTo>
                  <a:pt x="21431" y="15995"/>
                  <a:pt x="21444" y="16220"/>
                  <a:pt x="21469" y="16220"/>
                </a:cubicBezTo>
                <a:cubicBezTo>
                  <a:pt x="21507" y="16220"/>
                  <a:pt x="21536" y="15535"/>
                  <a:pt x="21513" y="15203"/>
                </a:cubicBezTo>
                <a:cubicBezTo>
                  <a:pt x="21495" y="14945"/>
                  <a:pt x="21406" y="14861"/>
                  <a:pt x="20996" y="14719"/>
                </a:cubicBezTo>
                <a:cubicBezTo>
                  <a:pt x="20933" y="14697"/>
                  <a:pt x="20938" y="14670"/>
                  <a:pt x="21048" y="14469"/>
                </a:cubicBezTo>
                <a:cubicBezTo>
                  <a:pt x="21115" y="14345"/>
                  <a:pt x="21182" y="14152"/>
                  <a:pt x="21197" y="14040"/>
                </a:cubicBezTo>
                <a:cubicBezTo>
                  <a:pt x="21212" y="13929"/>
                  <a:pt x="21240" y="13828"/>
                  <a:pt x="21259" y="13816"/>
                </a:cubicBezTo>
                <a:cubicBezTo>
                  <a:pt x="21278" y="13804"/>
                  <a:pt x="21285" y="13769"/>
                  <a:pt x="21273" y="13739"/>
                </a:cubicBezTo>
                <a:cubicBezTo>
                  <a:pt x="21262" y="13709"/>
                  <a:pt x="21282" y="13616"/>
                  <a:pt x="21318" y="13531"/>
                </a:cubicBezTo>
                <a:cubicBezTo>
                  <a:pt x="21387" y="13362"/>
                  <a:pt x="21395" y="12917"/>
                  <a:pt x="21330" y="12876"/>
                </a:cubicBezTo>
                <a:cubicBezTo>
                  <a:pt x="21270" y="12838"/>
                  <a:pt x="21336" y="12552"/>
                  <a:pt x="21424" y="12468"/>
                </a:cubicBezTo>
                <a:cubicBezTo>
                  <a:pt x="21478" y="12418"/>
                  <a:pt x="21510" y="12303"/>
                  <a:pt x="21531" y="12085"/>
                </a:cubicBezTo>
                <a:cubicBezTo>
                  <a:pt x="21574" y="11617"/>
                  <a:pt x="21560" y="11569"/>
                  <a:pt x="21362" y="11519"/>
                </a:cubicBezTo>
                <a:cubicBezTo>
                  <a:pt x="21135" y="11462"/>
                  <a:pt x="21102" y="11437"/>
                  <a:pt x="21073" y="11286"/>
                </a:cubicBezTo>
                <a:cubicBezTo>
                  <a:pt x="21059" y="11215"/>
                  <a:pt x="20961" y="11030"/>
                  <a:pt x="20856" y="10875"/>
                </a:cubicBezTo>
                <a:cubicBezTo>
                  <a:pt x="20735" y="10697"/>
                  <a:pt x="20674" y="10566"/>
                  <a:pt x="20689" y="10518"/>
                </a:cubicBezTo>
                <a:cubicBezTo>
                  <a:pt x="20702" y="10477"/>
                  <a:pt x="20692" y="10431"/>
                  <a:pt x="20668" y="10416"/>
                </a:cubicBezTo>
                <a:cubicBezTo>
                  <a:pt x="20644" y="10401"/>
                  <a:pt x="20625" y="10341"/>
                  <a:pt x="20625" y="10283"/>
                </a:cubicBezTo>
                <a:cubicBezTo>
                  <a:pt x="20625" y="10142"/>
                  <a:pt x="20516" y="9976"/>
                  <a:pt x="20235" y="9682"/>
                </a:cubicBezTo>
                <a:cubicBezTo>
                  <a:pt x="20160" y="9604"/>
                  <a:pt x="20145" y="9533"/>
                  <a:pt x="20143" y="9276"/>
                </a:cubicBezTo>
                <a:cubicBezTo>
                  <a:pt x="20139" y="8943"/>
                  <a:pt x="20112" y="8862"/>
                  <a:pt x="20006" y="8862"/>
                </a:cubicBezTo>
                <a:cubicBezTo>
                  <a:pt x="19941" y="8862"/>
                  <a:pt x="19401" y="8375"/>
                  <a:pt x="19367" y="8286"/>
                </a:cubicBezTo>
                <a:cubicBezTo>
                  <a:pt x="19358" y="8263"/>
                  <a:pt x="19318" y="8196"/>
                  <a:pt x="19278" y="8137"/>
                </a:cubicBezTo>
                <a:cubicBezTo>
                  <a:pt x="19238" y="8079"/>
                  <a:pt x="19181" y="7954"/>
                  <a:pt x="19152" y="7861"/>
                </a:cubicBezTo>
                <a:cubicBezTo>
                  <a:pt x="19115" y="7740"/>
                  <a:pt x="18988" y="7578"/>
                  <a:pt x="18715" y="7303"/>
                </a:cubicBezTo>
                <a:cubicBezTo>
                  <a:pt x="18270" y="6853"/>
                  <a:pt x="18085" y="6627"/>
                  <a:pt x="18085" y="6531"/>
                </a:cubicBezTo>
                <a:cubicBezTo>
                  <a:pt x="18085" y="6494"/>
                  <a:pt x="17809" y="6181"/>
                  <a:pt x="17471" y="5837"/>
                </a:cubicBezTo>
                <a:cubicBezTo>
                  <a:pt x="17133" y="5492"/>
                  <a:pt x="16802" y="5140"/>
                  <a:pt x="16734" y="5053"/>
                </a:cubicBezTo>
                <a:cubicBezTo>
                  <a:pt x="16666" y="4966"/>
                  <a:pt x="16566" y="4875"/>
                  <a:pt x="16512" y="4850"/>
                </a:cubicBezTo>
                <a:cubicBezTo>
                  <a:pt x="16459" y="4825"/>
                  <a:pt x="16358" y="4714"/>
                  <a:pt x="16291" y="4602"/>
                </a:cubicBezTo>
                <a:cubicBezTo>
                  <a:pt x="16210" y="4471"/>
                  <a:pt x="16081" y="4344"/>
                  <a:pt x="15923" y="4242"/>
                </a:cubicBezTo>
                <a:cubicBezTo>
                  <a:pt x="15789" y="4155"/>
                  <a:pt x="15592" y="3996"/>
                  <a:pt x="15485" y="3888"/>
                </a:cubicBezTo>
                <a:cubicBezTo>
                  <a:pt x="15054" y="3456"/>
                  <a:pt x="14868" y="3297"/>
                  <a:pt x="14606" y="3138"/>
                </a:cubicBezTo>
                <a:cubicBezTo>
                  <a:pt x="14455" y="3047"/>
                  <a:pt x="14219" y="2859"/>
                  <a:pt x="14081" y="2722"/>
                </a:cubicBezTo>
                <a:cubicBezTo>
                  <a:pt x="13832" y="2477"/>
                  <a:pt x="13253" y="2139"/>
                  <a:pt x="13081" y="2139"/>
                </a:cubicBezTo>
                <a:cubicBezTo>
                  <a:pt x="13039" y="2139"/>
                  <a:pt x="12988" y="2094"/>
                  <a:pt x="12968" y="2038"/>
                </a:cubicBezTo>
                <a:cubicBezTo>
                  <a:pt x="12912" y="1891"/>
                  <a:pt x="12456" y="1601"/>
                  <a:pt x="12183" y="1539"/>
                </a:cubicBezTo>
                <a:cubicBezTo>
                  <a:pt x="12007" y="1500"/>
                  <a:pt x="11929" y="1456"/>
                  <a:pt x="11863" y="1364"/>
                </a:cubicBezTo>
                <a:cubicBezTo>
                  <a:pt x="11811" y="1289"/>
                  <a:pt x="11752" y="1251"/>
                  <a:pt x="11714" y="1265"/>
                </a:cubicBezTo>
                <a:cubicBezTo>
                  <a:pt x="11681" y="1278"/>
                  <a:pt x="11594" y="1242"/>
                  <a:pt x="11521" y="1186"/>
                </a:cubicBezTo>
                <a:cubicBezTo>
                  <a:pt x="11355" y="1060"/>
                  <a:pt x="11032" y="947"/>
                  <a:pt x="10834" y="947"/>
                </a:cubicBezTo>
                <a:cubicBezTo>
                  <a:pt x="10719" y="947"/>
                  <a:pt x="10679" y="929"/>
                  <a:pt x="10662" y="863"/>
                </a:cubicBezTo>
                <a:cubicBezTo>
                  <a:pt x="10649" y="816"/>
                  <a:pt x="10619" y="780"/>
                  <a:pt x="10592" y="784"/>
                </a:cubicBezTo>
                <a:cubicBezTo>
                  <a:pt x="10566" y="788"/>
                  <a:pt x="10468" y="758"/>
                  <a:pt x="10376" y="716"/>
                </a:cubicBezTo>
                <a:cubicBezTo>
                  <a:pt x="10283" y="674"/>
                  <a:pt x="10084" y="631"/>
                  <a:pt x="9934" y="619"/>
                </a:cubicBezTo>
                <a:cubicBezTo>
                  <a:pt x="9783" y="607"/>
                  <a:pt x="9631" y="572"/>
                  <a:pt x="9597" y="542"/>
                </a:cubicBezTo>
                <a:cubicBezTo>
                  <a:pt x="9479" y="440"/>
                  <a:pt x="9037" y="376"/>
                  <a:pt x="8778" y="423"/>
                </a:cubicBezTo>
                <a:cubicBezTo>
                  <a:pt x="8599" y="456"/>
                  <a:pt x="8526" y="453"/>
                  <a:pt x="8471" y="413"/>
                </a:cubicBezTo>
                <a:cubicBezTo>
                  <a:pt x="8421" y="375"/>
                  <a:pt x="8382" y="373"/>
                  <a:pt x="8345" y="404"/>
                </a:cubicBezTo>
                <a:cubicBezTo>
                  <a:pt x="8306" y="436"/>
                  <a:pt x="8238" y="390"/>
                  <a:pt x="8084" y="224"/>
                </a:cubicBezTo>
                <a:lnTo>
                  <a:pt x="7876" y="0"/>
                </a:lnTo>
                <a:close/>
                <a:moveTo>
                  <a:pt x="252" y="20476"/>
                </a:moveTo>
                <a:cubicBezTo>
                  <a:pt x="234" y="20476"/>
                  <a:pt x="230" y="20514"/>
                  <a:pt x="242" y="20561"/>
                </a:cubicBezTo>
                <a:cubicBezTo>
                  <a:pt x="254" y="20607"/>
                  <a:pt x="278" y="20645"/>
                  <a:pt x="297" y="20645"/>
                </a:cubicBezTo>
                <a:cubicBezTo>
                  <a:pt x="315" y="20645"/>
                  <a:pt x="320" y="20607"/>
                  <a:pt x="307" y="20561"/>
                </a:cubicBezTo>
                <a:cubicBezTo>
                  <a:pt x="295" y="20514"/>
                  <a:pt x="271" y="20476"/>
                  <a:pt x="252" y="20476"/>
                </a:cubicBezTo>
                <a:close/>
                <a:moveTo>
                  <a:pt x="1557" y="20945"/>
                </a:moveTo>
                <a:cubicBezTo>
                  <a:pt x="1524" y="20946"/>
                  <a:pt x="1448" y="20973"/>
                  <a:pt x="1390" y="21006"/>
                </a:cubicBezTo>
                <a:lnTo>
                  <a:pt x="1286" y="21067"/>
                </a:lnTo>
                <a:lnTo>
                  <a:pt x="1403" y="21054"/>
                </a:lnTo>
                <a:cubicBezTo>
                  <a:pt x="1529" y="21041"/>
                  <a:pt x="1669" y="20942"/>
                  <a:pt x="1557" y="20945"/>
                </a:cubicBezTo>
                <a:close/>
                <a:moveTo>
                  <a:pt x="1250" y="21259"/>
                </a:moveTo>
                <a:cubicBezTo>
                  <a:pt x="1236" y="21248"/>
                  <a:pt x="1206" y="21250"/>
                  <a:pt x="1165" y="21266"/>
                </a:cubicBezTo>
                <a:cubicBezTo>
                  <a:pt x="1127" y="21281"/>
                  <a:pt x="1106" y="21310"/>
                  <a:pt x="1119" y="21330"/>
                </a:cubicBezTo>
                <a:cubicBezTo>
                  <a:pt x="1150" y="21382"/>
                  <a:pt x="1211" y="21379"/>
                  <a:pt x="1245" y="21323"/>
                </a:cubicBezTo>
                <a:cubicBezTo>
                  <a:pt x="1264" y="21292"/>
                  <a:pt x="1264" y="21269"/>
                  <a:pt x="1250" y="21259"/>
                </a:cubicBezTo>
                <a:close/>
              </a:path>
            </a:pathLst>
          </a:custGeom>
          <a:ln w="12700">
            <a:miter lim="400000"/>
          </a:ln>
          <a:effectLst>
            <a:outerShdw sx="100000" sy="100000" kx="0" ky="0" algn="b" rotWithShape="0" blurRad="203200" dist="76200" dir="2700000">
              <a:srgbClr val="000000">
                <a:alpha val="75000"/>
              </a:srgbClr>
            </a:outerShdw>
          </a:effectLst>
        </p:spPr>
      </p:pic>
      <p:grpSp>
        <p:nvGrpSpPr>
          <p:cNvPr id="448" name="Group"/>
          <p:cNvGrpSpPr/>
          <p:nvPr/>
        </p:nvGrpSpPr>
        <p:grpSpPr>
          <a:xfrm>
            <a:off x="5019824" y="2019734"/>
            <a:ext cx="17141738" cy="11033318"/>
            <a:chOff x="0" y="0"/>
            <a:chExt cx="17141737" cy="11033316"/>
          </a:xfrm>
        </p:grpSpPr>
        <p:pic>
          <p:nvPicPr>
            <p:cNvPr id="445" name="Screen Shot 2022-11-22 at 15.18.57.png" descr="Screen Shot 2022-11-22 at 15.18.57.png"/>
            <p:cNvPicPr>
              <a:picLocks noChangeAspect="1"/>
            </p:cNvPicPr>
            <p:nvPr/>
          </p:nvPicPr>
          <p:blipFill>
            <a:blip r:embed="rId5">
              <a:extLst/>
            </a:blip>
            <a:srcRect l="0" t="4097" r="0" b="93089"/>
            <a:stretch>
              <a:fillRect/>
            </a:stretch>
          </p:blipFill>
          <p:spPr>
            <a:xfrm>
              <a:off x="0" y="0"/>
              <a:ext cx="16808827" cy="638627"/>
            </a:xfrm>
            <a:prstGeom prst="rect">
              <a:avLst/>
            </a:prstGeom>
            <a:ln w="12700" cap="flat">
              <a:noFill/>
              <a:miter lim="400000"/>
            </a:ln>
            <a:effectLst/>
          </p:spPr>
        </p:pic>
        <p:pic>
          <p:nvPicPr>
            <p:cNvPr id="446" name="Screen Shot 2022-11-22 at 15.18.57.png" descr="Screen Shot 2022-11-22 at 15.18.57.png"/>
            <p:cNvPicPr>
              <a:picLocks noChangeAspect="1"/>
            </p:cNvPicPr>
            <p:nvPr/>
          </p:nvPicPr>
          <p:blipFill>
            <a:blip r:embed="rId5">
              <a:extLst/>
            </a:blip>
            <a:srcRect l="0" t="69045" r="0" b="0"/>
            <a:stretch>
              <a:fillRect/>
            </a:stretch>
          </p:blipFill>
          <p:spPr>
            <a:xfrm>
              <a:off x="0" y="577834"/>
              <a:ext cx="16808827" cy="7028666"/>
            </a:xfrm>
            <a:prstGeom prst="rect">
              <a:avLst/>
            </a:prstGeom>
            <a:ln w="12700" cap="flat">
              <a:noFill/>
              <a:miter lim="400000"/>
            </a:ln>
            <a:effectLst/>
          </p:spPr>
        </p:pic>
        <p:pic>
          <p:nvPicPr>
            <p:cNvPr id="447" name="Screen Shot 2022-11-22 at 15.23.14.png" descr="Screen Shot 2022-11-22 at 15.23.14.png"/>
            <p:cNvPicPr>
              <a:picLocks noChangeAspect="1"/>
            </p:cNvPicPr>
            <p:nvPr/>
          </p:nvPicPr>
          <p:blipFill>
            <a:blip r:embed="rId6">
              <a:extLst/>
            </a:blip>
            <a:srcRect l="0" t="5559" r="0" b="65781"/>
            <a:stretch>
              <a:fillRect/>
            </a:stretch>
          </p:blipFill>
          <p:spPr>
            <a:xfrm>
              <a:off x="200383" y="7171934"/>
              <a:ext cx="16941355" cy="3861383"/>
            </a:xfrm>
            <a:prstGeom prst="rect">
              <a:avLst/>
            </a:prstGeom>
            <a:ln w="12700" cap="flat">
              <a:noFill/>
              <a:miter lim="400000"/>
            </a:ln>
            <a:effectLst/>
          </p:spPr>
        </p:pic>
      </p:grpSp>
      <p:sp>
        <p:nvSpPr>
          <p:cNvPr id="449" name="Cautions and contraindications for using NOACs"/>
          <p:cNvSpPr txBox="1"/>
          <p:nvPr/>
        </p:nvSpPr>
        <p:spPr>
          <a:xfrm>
            <a:off x="9271207" y="1381461"/>
            <a:ext cx="8638972" cy="5354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900"/>
            </a:lvl1pPr>
          </a:lstStyle>
          <a:p>
            <a:pPr/>
            <a:r>
              <a:t>Cautions and contraindications for using NOACs</a:t>
            </a:r>
          </a:p>
        </p:txBody>
      </p:sp>
      <p:sp>
        <p:nvSpPr>
          <p:cNvPr id="450" name="2020 ESC Guidelines for the diagnosis and management of atrial fibrillation, Gerhard Hindrickset.al., European Heart Journal, Volume 42, Issue 5, 1 February 2021, Pages 373–498"/>
          <p:cNvSpPr txBox="1"/>
          <p:nvPr/>
        </p:nvSpPr>
        <p:spPr>
          <a:xfrm>
            <a:off x="479650" y="1319293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sp>
        <p:nvSpPr>
          <p:cNvPr id="451"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454" name="Group"/>
          <p:cNvGrpSpPr/>
          <p:nvPr/>
        </p:nvGrpSpPr>
        <p:grpSpPr>
          <a:xfrm>
            <a:off x="22930191" y="551967"/>
            <a:ext cx="1071752" cy="12821353"/>
            <a:chOff x="0" y="0"/>
            <a:chExt cx="1071751" cy="12821352"/>
          </a:xfrm>
        </p:grpSpPr>
        <p:pic>
          <p:nvPicPr>
            <p:cNvPr id="452" name="03.png" descr="03.png"/>
            <p:cNvPicPr>
              <a:picLocks noChangeAspect="1"/>
            </p:cNvPicPr>
            <p:nvPr/>
          </p:nvPicPr>
          <p:blipFill>
            <a:blip r:embed="rId7">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453" name="Image" descr="Image"/>
            <p:cNvPicPr>
              <a:picLocks noChangeAspect="1"/>
            </p:cNvPicPr>
            <p:nvPr/>
          </p:nvPicPr>
          <p:blipFill>
            <a:blip r:embed="rId8">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2" name="Group"/>
          <p:cNvGrpSpPr/>
          <p:nvPr/>
        </p:nvGrpSpPr>
        <p:grpSpPr>
          <a:xfrm>
            <a:off x="31946505" y="1073229"/>
            <a:ext cx="4309751" cy="12385435"/>
            <a:chOff x="0" y="0"/>
            <a:chExt cx="4309750" cy="12385433"/>
          </a:xfrm>
        </p:grpSpPr>
        <p:sp>
          <p:nvSpPr>
            <p:cNvPr id="458"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59"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60"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461"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467" name="Group"/>
          <p:cNvGrpSpPr/>
          <p:nvPr/>
        </p:nvGrpSpPr>
        <p:grpSpPr>
          <a:xfrm>
            <a:off x="28073250" y="1073229"/>
            <a:ext cx="4309751" cy="12385435"/>
            <a:chOff x="0" y="0"/>
            <a:chExt cx="4309750" cy="12385433"/>
          </a:xfrm>
        </p:grpSpPr>
        <p:sp>
          <p:nvSpPr>
            <p:cNvPr id="463"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64"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65"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466"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472" name="Group"/>
          <p:cNvGrpSpPr/>
          <p:nvPr/>
        </p:nvGrpSpPr>
        <p:grpSpPr>
          <a:xfrm>
            <a:off x="24191084" y="1073230"/>
            <a:ext cx="4309751" cy="12385434"/>
            <a:chOff x="0" y="0"/>
            <a:chExt cx="4309750" cy="12385433"/>
          </a:xfrm>
        </p:grpSpPr>
        <p:sp>
          <p:nvSpPr>
            <p:cNvPr id="468"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69"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70" name="A"/>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471"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475" name="Group"/>
          <p:cNvGrpSpPr/>
          <p:nvPr/>
        </p:nvGrpSpPr>
        <p:grpSpPr>
          <a:xfrm>
            <a:off x="11464477" y="969571"/>
            <a:ext cx="13121131" cy="932978"/>
            <a:chOff x="0" y="0"/>
            <a:chExt cx="13121129" cy="932977"/>
          </a:xfrm>
        </p:grpSpPr>
        <p:pic>
          <p:nvPicPr>
            <p:cNvPr id="473" name="Screen Shot 2022-12-01 at 17.22.37.png" descr="Screen Shot 2022-12-01 at 17.22.37.png"/>
            <p:cNvPicPr>
              <a:picLocks noChangeAspect="1"/>
            </p:cNvPicPr>
            <p:nvPr/>
          </p:nvPicPr>
          <p:blipFill>
            <a:blip r:embed="rId3">
              <a:extLst/>
            </a:blip>
            <a:srcRect l="0" t="19376" r="0" b="67674"/>
            <a:stretch>
              <a:fillRect/>
            </a:stretch>
          </p:blipFill>
          <p:spPr>
            <a:xfrm>
              <a:off x="0" y="0"/>
              <a:ext cx="13121130" cy="932978"/>
            </a:xfrm>
            <a:prstGeom prst="rect">
              <a:avLst/>
            </a:prstGeom>
            <a:ln w="12700" cap="flat">
              <a:noFill/>
              <a:miter lim="400000"/>
            </a:ln>
            <a:effectLst/>
          </p:spPr>
        </p:pic>
        <p:sp>
          <p:nvSpPr>
            <p:cNvPr id="474" name="Rounded Rectangle"/>
            <p:cNvSpPr/>
            <p:nvPr/>
          </p:nvSpPr>
          <p:spPr>
            <a:xfrm>
              <a:off x="1764353" y="26339"/>
              <a:ext cx="9329032" cy="874146"/>
            </a:xfrm>
            <a:prstGeom prst="roundRect">
              <a:avLst>
                <a:gd name="adj" fmla="val 17143"/>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476" name="Soliman EZ, Prineas RJ, Go AS, et al. Chronic Renal Insufficiency Cohort (CRIC) Study Group. Chronic kidney disease and prevalent atrial fibrillation: the Chronic Renal Insufficiency Cohort (CRIC). Am Heart J 2010;159:1102–1107…"/>
          <p:cNvSpPr txBox="1"/>
          <p:nvPr/>
        </p:nvSpPr>
        <p:spPr>
          <a:xfrm>
            <a:off x="1049033" y="12762869"/>
            <a:ext cx="15713812" cy="9355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1200"/>
              </a:spcBef>
              <a:defRPr sz="1200">
                <a:solidFill>
                  <a:srgbClr val="000000"/>
                </a:solidFill>
              </a:defRPr>
            </a:pPr>
            <a:r>
              <a:t>Soliman EZ, Prineas RJ, Go AS, et al. Chronic Renal Insufficiency Cohort (CRIC) Study Group. Chronic kidney disease and prevalent atrial fibrillation: the Chronic Renal Insufficiency Cohort (CRIC). Am Heart J 2010;159:1102–1107 </a:t>
            </a:r>
          </a:p>
          <a:p>
            <a:pPr algn="l" defTabSz="457200">
              <a:spcBef>
                <a:spcPts val="1200"/>
              </a:spcBef>
              <a:defRPr sz="1200">
                <a:solidFill>
                  <a:srgbClr val="000000"/>
                </a:solidFill>
              </a:defRPr>
            </a:pPr>
            <a:r>
              <a:t>Wizemann V, Tong L, Satayathum S, et al. Atrial fibrillation in hemodialysis patients: clinical features and associations with anticoagulant therapy. Kidney Int 2010;77:1098–1106. </a:t>
            </a:r>
          </a:p>
        </p:txBody>
      </p:sp>
      <p:grpSp>
        <p:nvGrpSpPr>
          <p:cNvPr id="483" name="Group"/>
          <p:cNvGrpSpPr/>
          <p:nvPr/>
        </p:nvGrpSpPr>
        <p:grpSpPr>
          <a:xfrm>
            <a:off x="4790622" y="3285671"/>
            <a:ext cx="14802756" cy="7960551"/>
            <a:chOff x="0" y="0"/>
            <a:chExt cx="14802754" cy="7960549"/>
          </a:xfrm>
        </p:grpSpPr>
        <p:pic>
          <p:nvPicPr>
            <p:cNvPr id="477" name="Image" descr="Image"/>
            <p:cNvPicPr>
              <a:picLocks noChangeAspect="1"/>
            </p:cNvPicPr>
            <p:nvPr/>
          </p:nvPicPr>
          <p:blipFill>
            <a:blip r:embed="rId4">
              <a:extLst/>
            </a:blip>
            <a:stretch>
              <a:fillRect/>
            </a:stretch>
          </p:blipFill>
          <p:spPr>
            <a:xfrm>
              <a:off x="7560970" y="1857747"/>
              <a:ext cx="7241785" cy="5063518"/>
            </a:xfrm>
            <a:prstGeom prst="rect">
              <a:avLst/>
            </a:prstGeom>
            <a:ln w="12700" cap="flat">
              <a:noFill/>
              <a:miter lim="400000"/>
            </a:ln>
            <a:effectLst/>
          </p:spPr>
        </p:pic>
        <p:sp>
          <p:nvSpPr>
            <p:cNvPr id="478" name="Prevalence of history of atrial fibrillation (AF) at DOPPS enrollment by region and age in prevalent cross-sections combining DOPPS I (1996–2001) and DOPPS II (2002–2004) (n=17,513)."/>
            <p:cNvSpPr txBox="1"/>
            <p:nvPr/>
          </p:nvSpPr>
          <p:spPr>
            <a:xfrm>
              <a:off x="8109950" y="7135049"/>
              <a:ext cx="6579559"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spcBef>
                  <a:spcPts val="1600"/>
                </a:spcBef>
                <a:defRPr b="1" sz="1600">
                  <a:solidFill>
                    <a:srgbClr val="2E2E2E"/>
                  </a:solidFill>
                  <a:latin typeface="Helvetica"/>
                  <a:ea typeface="Helvetica"/>
                  <a:cs typeface="Helvetica"/>
                  <a:sym typeface="Helvetica"/>
                </a:defRPr>
              </a:pPr>
              <a:r>
                <a:t>Prevalence of history of atrial fibrillation (AF) at DOPPS enrollment by region and age in prevalent cross-sections combining DOPPS I (1996–2001) and DOPPS II (2002–2004) (</a:t>
              </a:r>
              <a:r>
                <a:rPr i="1"/>
                <a:t>n</a:t>
              </a:r>
              <a:r>
                <a:t>=17,513).</a:t>
              </a:r>
            </a:p>
          </p:txBody>
        </p:sp>
        <p:pic>
          <p:nvPicPr>
            <p:cNvPr id="479" name="Screen Shot 2022-12-07 at 12.13.30.png" descr="Screen Shot 2022-12-07 at 12.13.30.png"/>
            <p:cNvPicPr>
              <a:picLocks noChangeAspect="1"/>
            </p:cNvPicPr>
            <p:nvPr/>
          </p:nvPicPr>
          <p:blipFill>
            <a:blip r:embed="rId5">
              <a:extLst/>
            </a:blip>
            <a:srcRect l="0" t="10263" r="0" b="0"/>
            <a:stretch>
              <a:fillRect/>
            </a:stretch>
          </p:blipFill>
          <p:spPr>
            <a:xfrm>
              <a:off x="0" y="1366925"/>
              <a:ext cx="6322925" cy="5166265"/>
            </a:xfrm>
            <a:prstGeom prst="rect">
              <a:avLst/>
            </a:prstGeom>
            <a:ln w="12700" cap="flat">
              <a:noFill/>
              <a:miter lim="400000"/>
            </a:ln>
            <a:effectLst/>
          </p:spPr>
        </p:pic>
        <p:sp>
          <p:nvSpPr>
            <p:cNvPr id="480" name="Prevalence of atrial fibrillation (AF) by eGFR, age, sex and race."/>
            <p:cNvSpPr txBox="1"/>
            <p:nvPr/>
          </p:nvSpPr>
          <p:spPr>
            <a:xfrm>
              <a:off x="104506" y="7490018"/>
              <a:ext cx="6579559"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spcBef>
                  <a:spcPts val="1600"/>
                </a:spcBef>
                <a:defRPr b="1" sz="1600">
                  <a:solidFill>
                    <a:srgbClr val="2E2E2E"/>
                  </a:solidFill>
                  <a:latin typeface="Helvetica"/>
                  <a:ea typeface="Helvetica"/>
                  <a:cs typeface="Helvetica"/>
                  <a:sym typeface="Helvetica"/>
                </a:defRPr>
              </a:lvl1pPr>
            </a:lstStyle>
            <a:p>
              <a:pPr/>
              <a:r>
                <a:t>Prevalence of atrial fibrillation (AF) by eGFR, age, sex and race.</a:t>
              </a:r>
            </a:p>
          </p:txBody>
        </p:sp>
        <p:sp>
          <p:nvSpPr>
            <p:cNvPr id="481" name="Chronic Kidney Disease (CKD)"/>
            <p:cNvSpPr txBox="1"/>
            <p:nvPr/>
          </p:nvSpPr>
          <p:spPr>
            <a:xfrm>
              <a:off x="1498320" y="-1"/>
              <a:ext cx="3326372"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spcBef>
                  <a:spcPts val="1600"/>
                </a:spcBef>
                <a:defRPr b="1" sz="2000">
                  <a:solidFill>
                    <a:srgbClr val="2E2E2E"/>
                  </a:solidFill>
                  <a:latin typeface="Helvetica"/>
                  <a:ea typeface="Helvetica"/>
                  <a:cs typeface="Helvetica"/>
                  <a:sym typeface="Helvetica"/>
                </a:defRPr>
              </a:lvl1pPr>
            </a:lstStyle>
            <a:p>
              <a:pPr/>
              <a:r>
                <a:t>Chronic Kidney Disease (CKD)</a:t>
              </a:r>
            </a:p>
          </p:txBody>
        </p:sp>
        <p:sp>
          <p:nvSpPr>
            <p:cNvPr id="482" name="End-Stage Renal Disease on Hemodialysis (ESRD + HD)"/>
            <p:cNvSpPr txBox="1"/>
            <p:nvPr/>
          </p:nvSpPr>
          <p:spPr>
            <a:xfrm>
              <a:off x="8598855" y="-1"/>
              <a:ext cx="5601749" cy="711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spcBef>
                  <a:spcPts val="1600"/>
                </a:spcBef>
                <a:defRPr b="1" sz="2000">
                  <a:solidFill>
                    <a:srgbClr val="2E2E2E"/>
                  </a:solidFill>
                  <a:latin typeface="Helvetica"/>
                  <a:ea typeface="Helvetica"/>
                  <a:cs typeface="Helvetica"/>
                  <a:sym typeface="Helvetica"/>
                </a:defRPr>
              </a:lvl1pPr>
            </a:lstStyle>
            <a:p>
              <a:pPr/>
              <a:r>
                <a:t>End-Stage Renal Disease on Hemodialysis (ESRD + HD)</a:t>
              </a:r>
            </a:p>
          </p:txBody>
        </p:sp>
      </p:grpSp>
      <p:sp>
        <p:nvSpPr>
          <p:cNvPr id="484"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487" name="Group"/>
          <p:cNvGrpSpPr/>
          <p:nvPr/>
        </p:nvGrpSpPr>
        <p:grpSpPr>
          <a:xfrm>
            <a:off x="22930191" y="551967"/>
            <a:ext cx="1071752" cy="12821353"/>
            <a:chOff x="0" y="0"/>
            <a:chExt cx="1071751" cy="12821352"/>
          </a:xfrm>
        </p:grpSpPr>
        <p:pic>
          <p:nvPicPr>
            <p:cNvPr id="485"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486"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95" name="Group"/>
          <p:cNvGrpSpPr/>
          <p:nvPr/>
        </p:nvGrpSpPr>
        <p:grpSpPr>
          <a:xfrm>
            <a:off x="31946505" y="1073229"/>
            <a:ext cx="4309751" cy="12385435"/>
            <a:chOff x="0" y="0"/>
            <a:chExt cx="4309750" cy="12385433"/>
          </a:xfrm>
        </p:grpSpPr>
        <p:sp>
          <p:nvSpPr>
            <p:cNvPr id="491"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92"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93"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494"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500" name="Group"/>
          <p:cNvGrpSpPr/>
          <p:nvPr/>
        </p:nvGrpSpPr>
        <p:grpSpPr>
          <a:xfrm>
            <a:off x="28073250" y="1073229"/>
            <a:ext cx="4309751" cy="12385435"/>
            <a:chOff x="0" y="0"/>
            <a:chExt cx="4309750" cy="12385433"/>
          </a:xfrm>
        </p:grpSpPr>
        <p:sp>
          <p:nvSpPr>
            <p:cNvPr id="496"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497"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498"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499"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505" name="Group"/>
          <p:cNvGrpSpPr/>
          <p:nvPr/>
        </p:nvGrpSpPr>
        <p:grpSpPr>
          <a:xfrm>
            <a:off x="24191084" y="1073230"/>
            <a:ext cx="4309751" cy="12385434"/>
            <a:chOff x="0" y="0"/>
            <a:chExt cx="4309750" cy="12385433"/>
          </a:xfrm>
        </p:grpSpPr>
        <p:sp>
          <p:nvSpPr>
            <p:cNvPr id="501"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502"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503" name="A"/>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504"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508" name="Group"/>
          <p:cNvGrpSpPr/>
          <p:nvPr/>
        </p:nvGrpSpPr>
        <p:grpSpPr>
          <a:xfrm>
            <a:off x="11464477" y="969571"/>
            <a:ext cx="13121131" cy="932978"/>
            <a:chOff x="0" y="0"/>
            <a:chExt cx="13121129" cy="932977"/>
          </a:xfrm>
        </p:grpSpPr>
        <p:pic>
          <p:nvPicPr>
            <p:cNvPr id="506" name="Screen Shot 2022-12-01 at 17.22.37.png" descr="Screen Shot 2022-12-01 at 17.22.37.png"/>
            <p:cNvPicPr>
              <a:picLocks noChangeAspect="1"/>
            </p:cNvPicPr>
            <p:nvPr/>
          </p:nvPicPr>
          <p:blipFill>
            <a:blip r:embed="rId3">
              <a:extLst/>
            </a:blip>
            <a:srcRect l="0" t="19376" r="0" b="67674"/>
            <a:stretch>
              <a:fillRect/>
            </a:stretch>
          </p:blipFill>
          <p:spPr>
            <a:xfrm>
              <a:off x="0" y="0"/>
              <a:ext cx="13121130" cy="932978"/>
            </a:xfrm>
            <a:prstGeom prst="rect">
              <a:avLst/>
            </a:prstGeom>
            <a:ln w="12700" cap="flat">
              <a:noFill/>
              <a:miter lim="400000"/>
            </a:ln>
            <a:effectLst/>
          </p:spPr>
        </p:pic>
        <p:sp>
          <p:nvSpPr>
            <p:cNvPr id="507" name="Rounded Rectangle"/>
            <p:cNvSpPr/>
            <p:nvPr/>
          </p:nvSpPr>
          <p:spPr>
            <a:xfrm>
              <a:off x="1764353" y="26339"/>
              <a:ext cx="9329032" cy="874146"/>
            </a:xfrm>
            <a:prstGeom prst="roundRect">
              <a:avLst>
                <a:gd name="adj" fmla="val 17143"/>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509" name="Anders Nissen Bonde. Stroke. Renal Function and the Risk of Stroke and Bleeding in Patients With Atrial Fibrillation, Volume: 47, Issue: 11, Pages: 2707-2713, DOI: (10.1161/STROKEAHA.116.014422)"/>
          <p:cNvSpPr txBox="1"/>
          <p:nvPr/>
        </p:nvSpPr>
        <p:spPr>
          <a:xfrm>
            <a:off x="1049033" y="13080725"/>
            <a:ext cx="16012466" cy="299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spcBef>
                <a:spcPts val="1200"/>
              </a:spcBef>
              <a:defRPr sz="1400">
                <a:solidFill>
                  <a:srgbClr val="000000"/>
                </a:solidFill>
              </a:defRPr>
            </a:lvl1pPr>
          </a:lstStyle>
          <a:p>
            <a:pPr/>
            <a:r>
              <a:t>Anders Nissen Bonde. Stroke. Renal Function and the Risk of Stroke and Bleeding in Patients With Atrial Fibrillation, Volume: 47, Issue: 11, Pages: 2707-2713, DOI: (10.1161/STROKEAHA.116.014422) </a:t>
            </a:r>
          </a:p>
        </p:txBody>
      </p:sp>
      <p:grpSp>
        <p:nvGrpSpPr>
          <p:cNvPr id="522" name="Group"/>
          <p:cNvGrpSpPr/>
          <p:nvPr/>
        </p:nvGrpSpPr>
        <p:grpSpPr>
          <a:xfrm>
            <a:off x="5524527" y="4138271"/>
            <a:ext cx="13162532" cy="5309518"/>
            <a:chOff x="0" y="0"/>
            <a:chExt cx="13162532" cy="5309516"/>
          </a:xfrm>
        </p:grpSpPr>
        <p:pic>
          <p:nvPicPr>
            <p:cNvPr id="510" name="Image" descr="Image"/>
            <p:cNvPicPr>
              <a:picLocks noChangeAspect="1"/>
            </p:cNvPicPr>
            <p:nvPr/>
          </p:nvPicPr>
          <p:blipFill>
            <a:blip r:embed="rId4">
              <a:extLst/>
            </a:blip>
            <a:stretch>
              <a:fillRect/>
            </a:stretch>
          </p:blipFill>
          <p:spPr>
            <a:xfrm>
              <a:off x="26185" y="163549"/>
              <a:ext cx="13029532" cy="4690632"/>
            </a:xfrm>
            <a:prstGeom prst="rect">
              <a:avLst/>
            </a:prstGeom>
            <a:ln w="12700" cap="flat">
              <a:noFill/>
              <a:miter lim="400000"/>
            </a:ln>
            <a:effectLst/>
          </p:spPr>
        </p:pic>
        <p:sp>
          <p:nvSpPr>
            <p:cNvPr id="511" name="eGFR &lt;15 mL/min/1.73m2…"/>
            <p:cNvSpPr txBox="1"/>
            <p:nvPr/>
          </p:nvSpPr>
          <p:spPr>
            <a:xfrm>
              <a:off x="1722180" y="678380"/>
              <a:ext cx="3474632" cy="19991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l">
                <a:defRPr sz="2100"/>
              </a:pPr>
              <a:r>
                <a:t>eGFR &lt;15 mL/min/1.73m</a:t>
              </a:r>
              <a:r>
                <a:rPr baseline="31999"/>
                <a:t>2</a:t>
              </a:r>
              <a:endParaRPr baseline="31999"/>
            </a:p>
            <a:p>
              <a:pPr algn="l">
                <a:defRPr sz="2100"/>
              </a:pPr>
              <a:r>
                <a:t>eGFR 15-29 mL/min/1.73m</a:t>
              </a:r>
              <a:r>
                <a:rPr baseline="31999"/>
                <a:t>2</a:t>
              </a:r>
              <a:endParaRPr baseline="31999"/>
            </a:p>
            <a:p>
              <a:pPr algn="l">
                <a:defRPr sz="2100"/>
              </a:pPr>
              <a:r>
                <a:t>eGFR 30-59 mL/min/1.73m</a:t>
              </a:r>
              <a:r>
                <a:rPr baseline="31999"/>
                <a:t>2</a:t>
              </a:r>
              <a:endParaRPr baseline="31999"/>
            </a:p>
            <a:p>
              <a:pPr algn="l">
                <a:defRPr sz="2100"/>
              </a:pPr>
              <a:r>
                <a:t>eGFR 60-89 mL/min/1.73m</a:t>
              </a:r>
              <a:r>
                <a:rPr baseline="31999"/>
                <a:t>2</a:t>
              </a:r>
              <a:endParaRPr baseline="31999"/>
            </a:p>
            <a:p>
              <a:pPr algn="l">
                <a:defRPr sz="2100"/>
              </a:pPr>
              <a:r>
                <a:t>eGFR ≥90 mL/min/1.73m</a:t>
              </a:r>
              <a:r>
                <a:rPr baseline="31999"/>
                <a:t>2</a:t>
              </a:r>
              <a:endParaRPr baseline="31999"/>
            </a:p>
          </p:txBody>
        </p:sp>
        <p:sp>
          <p:nvSpPr>
            <p:cNvPr id="512" name="Time since baseline (months)"/>
            <p:cNvSpPr txBox="1"/>
            <p:nvPr/>
          </p:nvSpPr>
          <p:spPr>
            <a:xfrm>
              <a:off x="2129150" y="4580384"/>
              <a:ext cx="3567533" cy="7291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100"/>
              </a:lvl1pPr>
            </a:lstStyle>
            <a:p>
              <a:pPr/>
              <a:r>
                <a:t>Time since baseline (months)</a:t>
              </a:r>
              <a:endParaRPr baseline="31999"/>
            </a:p>
          </p:txBody>
        </p:sp>
        <p:sp>
          <p:nvSpPr>
            <p:cNvPr id="513" name="Time since baseline (months)"/>
            <p:cNvSpPr txBox="1"/>
            <p:nvPr/>
          </p:nvSpPr>
          <p:spPr>
            <a:xfrm>
              <a:off x="8202166" y="4580384"/>
              <a:ext cx="3567532" cy="7291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100"/>
              </a:lvl1pPr>
            </a:lstStyle>
            <a:p>
              <a:pPr/>
              <a:r>
                <a:t>Time since baseline (months)</a:t>
              </a:r>
              <a:endParaRPr baseline="31999"/>
            </a:p>
          </p:txBody>
        </p:sp>
        <p:sp>
          <p:nvSpPr>
            <p:cNvPr id="514" name="Stroke / thromboembolism"/>
            <p:cNvSpPr txBox="1"/>
            <p:nvPr/>
          </p:nvSpPr>
          <p:spPr>
            <a:xfrm>
              <a:off x="1918002" y="0"/>
              <a:ext cx="3296299" cy="4116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2100"/>
              </a:lvl1pPr>
            </a:lstStyle>
            <a:p>
              <a:pPr/>
              <a:r>
                <a:t>Stroke / thromboembolism</a:t>
              </a:r>
            </a:p>
          </p:txBody>
        </p:sp>
        <p:sp>
          <p:nvSpPr>
            <p:cNvPr id="515" name="Major Bleeding"/>
            <p:cNvSpPr txBox="1"/>
            <p:nvPr/>
          </p:nvSpPr>
          <p:spPr>
            <a:xfrm>
              <a:off x="8543312" y="38100"/>
              <a:ext cx="2176941" cy="4116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100"/>
              </a:lvl1pPr>
            </a:lstStyle>
            <a:p>
              <a:pPr/>
              <a:r>
                <a:t>Major Bleeding</a:t>
              </a:r>
            </a:p>
          </p:txBody>
        </p:sp>
        <p:sp>
          <p:nvSpPr>
            <p:cNvPr id="516" name="Cumulative incidence"/>
            <p:cNvSpPr txBox="1"/>
            <p:nvPr/>
          </p:nvSpPr>
          <p:spPr>
            <a:xfrm rot="16200000">
              <a:off x="-1701887" y="1764925"/>
              <a:ext cx="3815407" cy="411633"/>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2100"/>
              </a:lvl1pPr>
            </a:lstStyle>
            <a:p>
              <a:pPr/>
              <a:r>
                <a:t>Cumulative incidence</a:t>
              </a:r>
            </a:p>
          </p:txBody>
        </p:sp>
        <p:sp>
          <p:nvSpPr>
            <p:cNvPr id="517" name="Line"/>
            <p:cNvSpPr/>
            <p:nvPr/>
          </p:nvSpPr>
          <p:spPr>
            <a:xfrm>
              <a:off x="784719" y="4352103"/>
              <a:ext cx="12258424"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518" name="0                       3                       6                       9                      12"/>
            <p:cNvSpPr txBox="1"/>
            <p:nvPr/>
          </p:nvSpPr>
          <p:spPr>
            <a:xfrm>
              <a:off x="869635" y="4383370"/>
              <a:ext cx="6086562" cy="32451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1600"/>
              </a:lvl1pPr>
            </a:lstStyle>
            <a:p>
              <a:pPr/>
              <a:r>
                <a:t>0                       3                       6                       9                      12</a:t>
              </a:r>
            </a:p>
          </p:txBody>
        </p:sp>
        <p:sp>
          <p:nvSpPr>
            <p:cNvPr id="519" name="0                       3                       6                       9                      12"/>
            <p:cNvSpPr txBox="1"/>
            <p:nvPr/>
          </p:nvSpPr>
          <p:spPr>
            <a:xfrm>
              <a:off x="7075971" y="4370670"/>
              <a:ext cx="6086562" cy="32451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1600"/>
              </a:lvl1pPr>
            </a:lstStyle>
            <a:p>
              <a:pPr/>
              <a:r>
                <a:t>0                       3                       6                       9                      12</a:t>
              </a:r>
            </a:p>
          </p:txBody>
        </p:sp>
        <p:sp>
          <p:nvSpPr>
            <p:cNvPr id="520" name="0.00        0.03       0.06       0.09       0.12       0.15"/>
            <p:cNvSpPr txBox="1"/>
            <p:nvPr/>
          </p:nvSpPr>
          <p:spPr>
            <a:xfrm rot="16200000">
              <a:off x="-1506799" y="2192163"/>
              <a:ext cx="4197501" cy="29982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a:defRPr sz="1400"/>
              </a:lvl1pPr>
            </a:lstStyle>
            <a:p>
              <a:pPr/>
              <a:r>
                <a:t>0.00        0.03       0.06       0.09       0.12       0.15</a:t>
              </a:r>
            </a:p>
          </p:txBody>
        </p:sp>
        <p:sp>
          <p:nvSpPr>
            <p:cNvPr id="521" name="Line"/>
            <p:cNvSpPr/>
            <p:nvPr/>
          </p:nvSpPr>
          <p:spPr>
            <a:xfrm flipV="1">
              <a:off x="810371" y="530831"/>
              <a:ext cx="1" cy="3815407"/>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grpSp>
      <p:sp>
        <p:nvSpPr>
          <p:cNvPr id="523"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526" name="Group"/>
          <p:cNvGrpSpPr/>
          <p:nvPr/>
        </p:nvGrpSpPr>
        <p:grpSpPr>
          <a:xfrm>
            <a:off x="22930191" y="551967"/>
            <a:ext cx="1071752" cy="12821353"/>
            <a:chOff x="0" y="0"/>
            <a:chExt cx="1071751" cy="12821352"/>
          </a:xfrm>
        </p:grpSpPr>
        <p:pic>
          <p:nvPicPr>
            <p:cNvPr id="524" name="03.png" descr="03.png"/>
            <p:cNvPicPr>
              <a:picLocks noChangeAspect="1"/>
            </p:cNvPicPr>
            <p:nvPr/>
          </p:nvPicPr>
          <p:blipFill>
            <a:blip r:embed="rId5">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525" name="Image" descr="Image"/>
            <p:cNvPicPr>
              <a:picLocks noChangeAspect="1"/>
            </p:cNvPicPr>
            <p:nvPr/>
          </p:nvPicPr>
          <p:blipFill>
            <a:blip r:embed="rId6">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32" name="Group"/>
          <p:cNvGrpSpPr/>
          <p:nvPr/>
        </p:nvGrpSpPr>
        <p:grpSpPr>
          <a:xfrm>
            <a:off x="11464477" y="969571"/>
            <a:ext cx="13121131" cy="932978"/>
            <a:chOff x="0" y="0"/>
            <a:chExt cx="13121129" cy="932977"/>
          </a:xfrm>
        </p:grpSpPr>
        <p:pic>
          <p:nvPicPr>
            <p:cNvPr id="530" name="Screen Shot 2022-12-01 at 17.22.37.png" descr="Screen Shot 2022-12-01 at 17.22.37.png"/>
            <p:cNvPicPr>
              <a:picLocks noChangeAspect="1"/>
            </p:cNvPicPr>
            <p:nvPr/>
          </p:nvPicPr>
          <p:blipFill>
            <a:blip r:embed="rId3">
              <a:extLst/>
            </a:blip>
            <a:srcRect l="0" t="19376" r="0" b="67674"/>
            <a:stretch>
              <a:fillRect/>
            </a:stretch>
          </p:blipFill>
          <p:spPr>
            <a:xfrm>
              <a:off x="0" y="0"/>
              <a:ext cx="13121130" cy="932978"/>
            </a:xfrm>
            <a:prstGeom prst="rect">
              <a:avLst/>
            </a:prstGeom>
            <a:ln w="12700" cap="flat">
              <a:noFill/>
              <a:miter lim="400000"/>
            </a:ln>
            <a:effectLst/>
          </p:spPr>
        </p:pic>
        <p:sp>
          <p:nvSpPr>
            <p:cNvPr id="531" name="Rounded Rectangle"/>
            <p:cNvSpPr/>
            <p:nvPr/>
          </p:nvSpPr>
          <p:spPr>
            <a:xfrm>
              <a:off x="1764353" y="26339"/>
              <a:ext cx="9329032" cy="874146"/>
            </a:xfrm>
            <a:prstGeom prst="roundRect">
              <a:avLst>
                <a:gd name="adj" fmla="val 17143"/>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grpSp>
        <p:nvGrpSpPr>
          <p:cNvPr id="542" name="Group"/>
          <p:cNvGrpSpPr/>
          <p:nvPr/>
        </p:nvGrpSpPr>
        <p:grpSpPr>
          <a:xfrm>
            <a:off x="1225591" y="3964359"/>
            <a:ext cx="21932818" cy="8824301"/>
            <a:chOff x="0" y="0"/>
            <a:chExt cx="21932817" cy="8824300"/>
          </a:xfrm>
        </p:grpSpPr>
        <p:grpSp>
          <p:nvGrpSpPr>
            <p:cNvPr id="540" name="Group"/>
            <p:cNvGrpSpPr/>
            <p:nvPr/>
          </p:nvGrpSpPr>
          <p:grpSpPr>
            <a:xfrm>
              <a:off x="0" y="0"/>
              <a:ext cx="21932818" cy="7769715"/>
              <a:chOff x="0" y="0"/>
              <a:chExt cx="21932817" cy="7769714"/>
            </a:xfrm>
          </p:grpSpPr>
          <p:grpSp>
            <p:nvGrpSpPr>
              <p:cNvPr id="536" name="Group"/>
              <p:cNvGrpSpPr/>
              <p:nvPr/>
            </p:nvGrpSpPr>
            <p:grpSpPr>
              <a:xfrm>
                <a:off x="0" y="-1"/>
                <a:ext cx="21932818" cy="4180816"/>
                <a:chOff x="0" y="0"/>
                <a:chExt cx="21932817" cy="4180814"/>
              </a:xfrm>
            </p:grpSpPr>
            <p:pic>
              <p:nvPicPr>
                <p:cNvPr id="533" name="Image" descr="Image"/>
                <p:cNvPicPr>
                  <a:picLocks noChangeAspect="1"/>
                </p:cNvPicPr>
                <p:nvPr/>
              </p:nvPicPr>
              <p:blipFill>
                <a:blip r:embed="rId4">
                  <a:extLst/>
                </a:blip>
                <a:stretch>
                  <a:fillRect/>
                </a:stretch>
              </p:blipFill>
              <p:spPr>
                <a:xfrm>
                  <a:off x="0" y="49374"/>
                  <a:ext cx="7255212" cy="4131441"/>
                </a:xfrm>
                <a:prstGeom prst="rect">
                  <a:avLst/>
                </a:prstGeom>
                <a:ln w="12700" cap="flat">
                  <a:noFill/>
                  <a:miter lim="400000"/>
                </a:ln>
                <a:effectLst/>
              </p:spPr>
            </p:pic>
            <p:pic>
              <p:nvPicPr>
                <p:cNvPr id="534" name="Image" descr="Image"/>
                <p:cNvPicPr>
                  <a:picLocks noChangeAspect="1"/>
                </p:cNvPicPr>
                <p:nvPr/>
              </p:nvPicPr>
              <p:blipFill>
                <a:blip r:embed="rId5">
                  <a:extLst/>
                </a:blip>
                <a:stretch>
                  <a:fillRect/>
                </a:stretch>
              </p:blipFill>
              <p:spPr>
                <a:xfrm>
                  <a:off x="7337216" y="84557"/>
                  <a:ext cx="7267670" cy="4061075"/>
                </a:xfrm>
                <a:prstGeom prst="rect">
                  <a:avLst/>
                </a:prstGeom>
                <a:ln w="12700" cap="flat">
                  <a:noFill/>
                  <a:miter lim="400000"/>
                </a:ln>
                <a:effectLst/>
              </p:spPr>
            </p:pic>
            <p:pic>
              <p:nvPicPr>
                <p:cNvPr id="535" name="Image" descr="Image"/>
                <p:cNvPicPr>
                  <a:picLocks noChangeAspect="1"/>
                </p:cNvPicPr>
                <p:nvPr/>
              </p:nvPicPr>
              <p:blipFill>
                <a:blip r:embed="rId6">
                  <a:extLst/>
                </a:blip>
                <a:stretch>
                  <a:fillRect/>
                </a:stretch>
              </p:blipFill>
              <p:spPr>
                <a:xfrm>
                  <a:off x="14686891" y="0"/>
                  <a:ext cx="7245927" cy="4111812"/>
                </a:xfrm>
                <a:prstGeom prst="rect">
                  <a:avLst/>
                </a:prstGeom>
                <a:ln w="12700" cap="flat">
                  <a:noFill/>
                  <a:miter lim="400000"/>
                </a:ln>
                <a:effectLst/>
              </p:spPr>
            </p:pic>
          </p:grpSp>
          <p:grpSp>
            <p:nvGrpSpPr>
              <p:cNvPr id="539" name="Group"/>
              <p:cNvGrpSpPr/>
              <p:nvPr/>
            </p:nvGrpSpPr>
            <p:grpSpPr>
              <a:xfrm>
                <a:off x="3689594" y="4675050"/>
                <a:ext cx="14996326" cy="3094665"/>
                <a:chOff x="0" y="0"/>
                <a:chExt cx="14996324" cy="3094664"/>
              </a:xfrm>
            </p:grpSpPr>
            <p:pic>
              <p:nvPicPr>
                <p:cNvPr id="537" name="Image" descr="Image"/>
                <p:cNvPicPr>
                  <a:picLocks noChangeAspect="1"/>
                </p:cNvPicPr>
                <p:nvPr/>
              </p:nvPicPr>
              <p:blipFill>
                <a:blip r:embed="rId7">
                  <a:extLst/>
                </a:blip>
                <a:stretch>
                  <a:fillRect/>
                </a:stretch>
              </p:blipFill>
              <p:spPr>
                <a:xfrm>
                  <a:off x="0" y="0"/>
                  <a:ext cx="5545190" cy="3094665"/>
                </a:xfrm>
                <a:prstGeom prst="rect">
                  <a:avLst/>
                </a:prstGeom>
                <a:ln w="12700" cap="flat">
                  <a:noFill/>
                  <a:miter lim="400000"/>
                </a:ln>
                <a:effectLst/>
              </p:spPr>
            </p:pic>
            <p:pic>
              <p:nvPicPr>
                <p:cNvPr id="538" name="Image" descr="Image"/>
                <p:cNvPicPr>
                  <a:picLocks noChangeAspect="1"/>
                </p:cNvPicPr>
                <p:nvPr/>
              </p:nvPicPr>
              <p:blipFill>
                <a:blip r:embed="rId8">
                  <a:extLst/>
                </a:blip>
                <a:stretch>
                  <a:fillRect/>
                </a:stretch>
              </p:blipFill>
              <p:spPr>
                <a:xfrm>
                  <a:off x="6551626" y="98905"/>
                  <a:ext cx="8444699" cy="2896854"/>
                </a:xfrm>
                <a:prstGeom prst="rect">
                  <a:avLst/>
                </a:prstGeom>
                <a:ln w="12700" cap="flat">
                  <a:noFill/>
                  <a:miter lim="400000"/>
                </a:ln>
                <a:effectLst/>
              </p:spPr>
            </p:pic>
          </p:grpSp>
        </p:grpSp>
        <p:sp>
          <p:nvSpPr>
            <p:cNvPr id="541" name="Unadjusted and multivariable adjusted association of both chronic kidney disease (CKD) and end-stage renal disease (ESRD) (reference group no chronic kidney disease) with procedural outcomes including A: major complications; B: mortality; C: prolonged le"/>
            <p:cNvSpPr txBox="1"/>
            <p:nvPr/>
          </p:nvSpPr>
          <p:spPr>
            <a:xfrm>
              <a:off x="1864510" y="8163900"/>
              <a:ext cx="18203798"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l" defTabSz="457200">
                <a:defRPr sz="1800">
                  <a:solidFill>
                    <a:srgbClr val="000000"/>
                  </a:solidFill>
                  <a:latin typeface="Helvetica"/>
                  <a:ea typeface="Helvetica"/>
                  <a:cs typeface="Helvetica"/>
                  <a:sym typeface="Helvetica"/>
                </a:defRPr>
              </a:pPr>
              <a:r>
                <a:t>Unadjusted and multivariable adjusted association of both chronic kidney disease (CKD) and end-stage renal disease (ESRD) (reference group no chronic kidney disease) with procedural outcomes including </a:t>
              </a:r>
              <a:r>
                <a:rPr b="1"/>
                <a:t>A:</a:t>
              </a:r>
              <a:r>
                <a:t> major complications; </a:t>
              </a:r>
              <a:r>
                <a:rPr b="1"/>
                <a:t>B:</a:t>
              </a:r>
              <a:r>
                <a:t> mortality; </a:t>
              </a:r>
              <a:r>
                <a:rPr b="1"/>
                <a:t>C:</a:t>
              </a:r>
              <a:r>
                <a:t> prolonged length of stay; </a:t>
              </a:r>
              <a:r>
                <a:rPr b="1"/>
                <a:t>D:</a:t>
              </a:r>
              <a:r>
                <a:t> hospitalization cost &gt; median $24,663; and </a:t>
              </a:r>
              <a:r>
                <a:rPr b="1"/>
                <a:t>E:</a:t>
              </a:r>
              <a:r>
                <a:t> acute kidney injury.</a:t>
              </a:r>
            </a:p>
          </p:txBody>
        </p:sp>
      </p:grpSp>
      <p:sp>
        <p:nvSpPr>
          <p:cNvPr id="543" name="Munir MB, Khan MZ, Darden D, et al. Association of chronic kidney disease and end-stage renal disease with procedural complications and in-hospital outcomes from left atrial appendage occlusion device implantation in patients with atrial fibrillation: in"/>
          <p:cNvSpPr txBox="1"/>
          <p:nvPr/>
        </p:nvSpPr>
        <p:spPr>
          <a:xfrm>
            <a:off x="202006" y="13303219"/>
            <a:ext cx="23979988" cy="275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Munir MB, Khan MZ, Darden D, et al. Association of chronic kidney disease and end-stage renal disease with procedural complications and in-hospital outcomes from left atrial appendage occlusion device implantation in patients with atrial fibrillation: insights from the national inpatient sample of 36,065 procedures. Heart Rhythm O2 2021;2:472–479.</a:t>
            </a:r>
          </a:p>
        </p:txBody>
      </p:sp>
      <p:sp>
        <p:nvSpPr>
          <p:cNvPr id="544" name="Cohort study from National Inpatient Sample…"/>
          <p:cNvSpPr txBox="1"/>
          <p:nvPr/>
        </p:nvSpPr>
        <p:spPr>
          <a:xfrm>
            <a:off x="8608703" y="2407742"/>
            <a:ext cx="6806665" cy="829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Cohort study from National Inpatient Sample</a:t>
            </a:r>
          </a:p>
          <a:p>
            <a:pPr/>
            <a:r>
              <a:t>n=36 000, (patients with CKD and ESRD =13%)  </a:t>
            </a:r>
          </a:p>
        </p:txBody>
      </p:sp>
      <p:sp>
        <p:nvSpPr>
          <p:cNvPr id="545"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548" name="Group"/>
          <p:cNvGrpSpPr/>
          <p:nvPr/>
        </p:nvGrpSpPr>
        <p:grpSpPr>
          <a:xfrm>
            <a:off x="22930191" y="551967"/>
            <a:ext cx="1071752" cy="12821353"/>
            <a:chOff x="0" y="0"/>
            <a:chExt cx="1071751" cy="12821352"/>
          </a:xfrm>
        </p:grpSpPr>
        <p:pic>
          <p:nvPicPr>
            <p:cNvPr id="546" name="03.png" descr="03.png"/>
            <p:cNvPicPr>
              <a:picLocks noChangeAspect="1"/>
            </p:cNvPicPr>
            <p:nvPr/>
          </p:nvPicPr>
          <p:blipFill>
            <a:blip r:embed="rId9">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547" name="Image" descr="Image"/>
            <p:cNvPicPr>
              <a:picLocks noChangeAspect="1"/>
            </p:cNvPicPr>
            <p:nvPr/>
          </p:nvPicPr>
          <p:blipFill>
            <a:blip r:embed="rId10">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60" name="Group"/>
          <p:cNvGrpSpPr/>
          <p:nvPr/>
        </p:nvGrpSpPr>
        <p:grpSpPr>
          <a:xfrm>
            <a:off x="3689423" y="2851304"/>
            <a:ext cx="18165873" cy="9975214"/>
            <a:chOff x="0" y="0"/>
            <a:chExt cx="18165872" cy="9975213"/>
          </a:xfrm>
        </p:grpSpPr>
        <p:pic>
          <p:nvPicPr>
            <p:cNvPr id="552" name="Screen Shot 2022-12-01 at 17.22.37.png" descr="Screen Shot 2022-12-01 at 17.22.37.png"/>
            <p:cNvPicPr>
              <a:picLocks noChangeAspect="1"/>
            </p:cNvPicPr>
            <p:nvPr/>
          </p:nvPicPr>
          <p:blipFill>
            <a:blip r:embed="rId3">
              <a:extLst/>
            </a:blip>
            <a:stretch>
              <a:fillRect/>
            </a:stretch>
          </p:blipFill>
          <p:spPr>
            <a:xfrm>
              <a:off x="0" y="0"/>
              <a:ext cx="18165873" cy="9975214"/>
            </a:xfrm>
            <a:prstGeom prst="rect">
              <a:avLst/>
            </a:prstGeom>
            <a:ln w="12700" cap="flat">
              <a:noFill/>
              <a:miter lim="400000"/>
            </a:ln>
            <a:effectLst/>
          </p:spPr>
        </p:pic>
        <p:sp>
          <p:nvSpPr>
            <p:cNvPr id="553" name="Rounded Rectangle"/>
            <p:cNvSpPr/>
            <p:nvPr/>
          </p:nvSpPr>
          <p:spPr>
            <a:xfrm>
              <a:off x="2423876" y="1096393"/>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54" name="Rounded Rectangle"/>
            <p:cNvSpPr/>
            <p:nvPr/>
          </p:nvSpPr>
          <p:spPr>
            <a:xfrm>
              <a:off x="2470365" y="4152749"/>
              <a:ext cx="12915810" cy="774593"/>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55" name="Rounded Rectangle"/>
            <p:cNvSpPr/>
            <p:nvPr/>
          </p:nvSpPr>
          <p:spPr>
            <a:xfrm>
              <a:off x="2470365" y="3239350"/>
              <a:ext cx="12915810" cy="853557"/>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56" name="Rounded Rectangle"/>
            <p:cNvSpPr/>
            <p:nvPr/>
          </p:nvSpPr>
          <p:spPr>
            <a:xfrm>
              <a:off x="2442702" y="5938053"/>
              <a:ext cx="12915810" cy="774593"/>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57" name="Rounded Rectangle"/>
            <p:cNvSpPr/>
            <p:nvPr/>
          </p:nvSpPr>
          <p:spPr>
            <a:xfrm>
              <a:off x="2423876" y="5044596"/>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58" name="Rounded Rectangle"/>
            <p:cNvSpPr/>
            <p:nvPr/>
          </p:nvSpPr>
          <p:spPr>
            <a:xfrm>
              <a:off x="2410045" y="6812372"/>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59" name="Rounded Rectangle"/>
            <p:cNvSpPr/>
            <p:nvPr/>
          </p:nvSpPr>
          <p:spPr>
            <a:xfrm>
              <a:off x="2442702" y="1969276"/>
              <a:ext cx="12915810" cy="1210232"/>
            </a:xfrm>
            <a:prstGeom prst="roundRect">
              <a:avLst>
                <a:gd name="adj" fmla="val 17143"/>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561" name="Rounded Rectangle"/>
          <p:cNvSpPr/>
          <p:nvPr/>
        </p:nvSpPr>
        <p:spPr>
          <a:xfrm>
            <a:off x="3555633" y="3352274"/>
            <a:ext cx="18026160" cy="7775405"/>
          </a:xfrm>
          <a:prstGeom prst="roundRect">
            <a:avLst>
              <a:gd name="adj" fmla="val 12476"/>
            </a:avLst>
          </a:prstGeom>
          <a:solidFill>
            <a:srgbClr val="FFFFFF">
              <a:alpha val="66885"/>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565" name="Group"/>
          <p:cNvGrpSpPr/>
          <p:nvPr/>
        </p:nvGrpSpPr>
        <p:grpSpPr>
          <a:xfrm>
            <a:off x="3740755" y="6030662"/>
            <a:ext cx="18063209" cy="1736956"/>
            <a:chOff x="0" y="0"/>
            <a:chExt cx="18063207" cy="1736955"/>
          </a:xfrm>
        </p:grpSpPr>
        <p:pic>
          <p:nvPicPr>
            <p:cNvPr id="562" name="Screen Shot 2022-12-01 at 17.22.37.png" descr="Screen Shot 2022-12-01 at 17.22.37.png"/>
            <p:cNvPicPr>
              <a:picLocks noChangeAspect="1"/>
            </p:cNvPicPr>
            <p:nvPr/>
          </p:nvPicPr>
          <p:blipFill>
            <a:blip r:embed="rId3">
              <a:extLst/>
            </a:blip>
            <a:srcRect l="0" t="32539" r="0" b="50014"/>
            <a:stretch>
              <a:fillRect/>
            </a:stretch>
          </p:blipFill>
          <p:spPr>
            <a:xfrm>
              <a:off x="0" y="6491"/>
              <a:ext cx="18063208" cy="1730465"/>
            </a:xfrm>
            <a:prstGeom prst="rect">
              <a:avLst/>
            </a:prstGeom>
            <a:ln w="12700" cap="flat">
              <a:noFill/>
              <a:miter lim="400000"/>
            </a:ln>
            <a:effectLst/>
          </p:spPr>
        </p:pic>
        <p:sp>
          <p:nvSpPr>
            <p:cNvPr id="563" name="Rounded Rectangle"/>
            <p:cNvSpPr/>
            <p:nvPr/>
          </p:nvSpPr>
          <p:spPr>
            <a:xfrm>
              <a:off x="2456403" y="908237"/>
              <a:ext cx="12842816" cy="770215"/>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64" name="Rounded Rectangle"/>
            <p:cNvSpPr/>
            <p:nvPr/>
          </p:nvSpPr>
          <p:spPr>
            <a:xfrm>
              <a:off x="2456403" y="0"/>
              <a:ext cx="12842816" cy="848733"/>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566"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sp>
        <p:nvSpPr>
          <p:cNvPr id="567"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grpSp>
        <p:nvGrpSpPr>
          <p:cNvPr id="570" name="Group"/>
          <p:cNvGrpSpPr/>
          <p:nvPr/>
        </p:nvGrpSpPr>
        <p:grpSpPr>
          <a:xfrm>
            <a:off x="22930191" y="551967"/>
            <a:ext cx="1071752" cy="12821353"/>
            <a:chOff x="0" y="0"/>
            <a:chExt cx="1071751" cy="12821352"/>
          </a:xfrm>
        </p:grpSpPr>
        <p:pic>
          <p:nvPicPr>
            <p:cNvPr id="568"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569"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Screen Shot 2022-11-16 at 11.21.00.png" descr="Screen Shot 2022-11-16 at 11.21.00.png"/>
          <p:cNvPicPr>
            <a:picLocks noChangeAspect="1"/>
          </p:cNvPicPr>
          <p:nvPr/>
        </p:nvPicPr>
        <p:blipFill>
          <a:blip r:embed="rId3">
            <a:extLst/>
          </a:blip>
          <a:stretch>
            <a:fillRect/>
          </a:stretch>
        </p:blipFill>
        <p:spPr>
          <a:xfrm>
            <a:off x="-86070" y="-669"/>
            <a:ext cx="4419413" cy="1165652"/>
          </a:xfrm>
          <a:prstGeom prst="rect">
            <a:avLst/>
          </a:prstGeom>
          <a:ln w="12700">
            <a:miter lim="400000"/>
          </a:ln>
        </p:spPr>
      </p:pic>
      <p:grpSp>
        <p:nvGrpSpPr>
          <p:cNvPr id="191" name="Group"/>
          <p:cNvGrpSpPr/>
          <p:nvPr/>
        </p:nvGrpSpPr>
        <p:grpSpPr>
          <a:xfrm>
            <a:off x="3910069" y="770922"/>
            <a:ext cx="17810865" cy="12478956"/>
            <a:chOff x="0" y="0"/>
            <a:chExt cx="17810864" cy="12478955"/>
          </a:xfrm>
        </p:grpSpPr>
        <p:grpSp>
          <p:nvGrpSpPr>
            <p:cNvPr id="172" name="Group"/>
            <p:cNvGrpSpPr/>
            <p:nvPr/>
          </p:nvGrpSpPr>
          <p:grpSpPr>
            <a:xfrm>
              <a:off x="11581032" y="80627"/>
              <a:ext cx="6229833" cy="12385435"/>
              <a:chOff x="0" y="0"/>
              <a:chExt cx="6229831" cy="12385433"/>
            </a:xfrm>
          </p:grpSpPr>
          <p:grpSp>
            <p:nvGrpSpPr>
              <p:cNvPr id="168" name="Group"/>
              <p:cNvGrpSpPr/>
              <p:nvPr/>
            </p:nvGrpSpPr>
            <p:grpSpPr>
              <a:xfrm>
                <a:off x="0" y="0"/>
                <a:ext cx="6229832" cy="12385434"/>
                <a:chOff x="0" y="0"/>
                <a:chExt cx="6229831" cy="12385433"/>
              </a:xfrm>
            </p:grpSpPr>
            <p:sp>
              <p:nvSpPr>
                <p:cNvPr id="164" name="Callout"/>
                <p:cNvSpPr/>
                <p:nvPr/>
              </p:nvSpPr>
              <p:spPr>
                <a:xfrm>
                  <a:off x="421168" y="5726324"/>
                  <a:ext cx="5800396"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7" y="0"/>
                        <a:pt x="15" y="0"/>
                      </a:cubicBezTo>
                      <a:lnTo>
                        <a:pt x="21585" y="0"/>
                      </a:lnTo>
                      <a:cubicBezTo>
                        <a:pt x="21593" y="0"/>
                        <a:pt x="21600" y="6"/>
                        <a:pt x="21600" y="13"/>
                      </a:cubicBezTo>
                      <a:lnTo>
                        <a:pt x="21600" y="21587"/>
                      </a:lnTo>
                      <a:cubicBezTo>
                        <a:pt x="21600" y="21594"/>
                        <a:pt x="21593" y="21600"/>
                        <a:pt x="21585" y="21600"/>
                      </a:cubicBezTo>
                      <a:lnTo>
                        <a:pt x="15" y="21600"/>
                      </a:lnTo>
                      <a:cubicBezTo>
                        <a:pt x="7"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reflection blurRad="0" stA="50000" stPos="0" endA="0" endPos="40000" dist="0" dir="5400000" fadeDir="5400000" sx="100000" sy="-100000" kx="0" ky="0" algn="bl" rotWithShape="0"/>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65" name="Callout"/>
                <p:cNvSpPr/>
                <p:nvPr/>
              </p:nvSpPr>
              <p:spPr>
                <a:xfrm>
                  <a:off x="421168" y="273497"/>
                  <a:ext cx="5808664" cy="5929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 y="0"/>
                      </a:moveTo>
                      <a:cubicBezTo>
                        <a:pt x="6" y="0"/>
                        <a:pt x="0" y="6"/>
                        <a:pt x="0" y="14"/>
                      </a:cubicBezTo>
                      <a:lnTo>
                        <a:pt x="0" y="19922"/>
                      </a:lnTo>
                      <a:cubicBezTo>
                        <a:pt x="0" y="19930"/>
                        <a:pt x="6" y="19937"/>
                        <a:pt x="15" y="19937"/>
                      </a:cubicBezTo>
                      <a:lnTo>
                        <a:pt x="8641" y="19937"/>
                      </a:lnTo>
                      <a:lnTo>
                        <a:pt x="10883" y="21600"/>
                      </a:lnTo>
                      <a:lnTo>
                        <a:pt x="13126" y="19937"/>
                      </a:lnTo>
                      <a:lnTo>
                        <a:pt x="21585" y="19937"/>
                      </a:lnTo>
                      <a:cubicBezTo>
                        <a:pt x="21594" y="19937"/>
                        <a:pt x="21600" y="19930"/>
                        <a:pt x="21600" y="19922"/>
                      </a:cubicBezTo>
                      <a:lnTo>
                        <a:pt x="21600" y="14"/>
                      </a:lnTo>
                      <a:cubicBezTo>
                        <a:pt x="21600" y="6"/>
                        <a:pt x="21594" y="0"/>
                        <a:pt x="21585" y="0"/>
                      </a:cubicBezTo>
                      <a:lnTo>
                        <a:pt x="15"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166"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167"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169" name="omorbidities…"/>
              <p:cNvSpPr txBox="1"/>
              <p:nvPr/>
            </p:nvSpPr>
            <p:spPr>
              <a:xfrm>
                <a:off x="1513299" y="2114842"/>
                <a:ext cx="3614940" cy="2171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baseline="12500" cap="all" sz="4000">
                    <a:solidFill>
                      <a:srgbClr val="929292"/>
                    </a:solidFill>
                    <a:latin typeface="DIN Alternate Bold"/>
                    <a:ea typeface="DIN Alternate Bold"/>
                    <a:cs typeface="DIN Alternate Bold"/>
                    <a:sym typeface="DIN Alternate Bold"/>
                  </a:defRPr>
                </a:pPr>
                <a:r>
                  <a:t>omorbidities</a:t>
                </a:r>
              </a:p>
              <a:p>
                <a:pPr defTabSz="825500">
                  <a:defRPr baseline="17857" cap="all" sz="2800">
                    <a:solidFill>
                      <a:srgbClr val="929292"/>
                    </a:solidFill>
                    <a:latin typeface="DIN Alternate Bold"/>
                    <a:ea typeface="DIN Alternate Bold"/>
                    <a:cs typeface="DIN Alternate Bold"/>
                    <a:sym typeface="DIN Alternate Bold"/>
                  </a:defRPr>
                </a:pPr>
                <a:r>
                  <a:t> </a:t>
                </a:r>
              </a:p>
              <a:p>
                <a:pPr defTabSz="825500">
                  <a:defRPr baseline="17857" cap="all" sz="2800">
                    <a:solidFill>
                      <a:srgbClr val="929292"/>
                    </a:solidFill>
                    <a:latin typeface="DIN Alternate Bold"/>
                    <a:ea typeface="DIN Alternate Bold"/>
                    <a:cs typeface="DIN Alternate Bold"/>
                    <a:sym typeface="DIN Alternate Bold"/>
                  </a:defRPr>
                </a:pPr>
                <a:r>
                  <a:t>CV risk factor management</a:t>
                </a:r>
              </a:p>
            </p:txBody>
          </p:sp>
          <p:sp>
            <p:nvSpPr>
              <p:cNvPr id="170" name="⥈"/>
              <p:cNvSpPr txBox="1"/>
              <p:nvPr/>
            </p:nvSpPr>
            <p:spPr>
              <a:xfrm>
                <a:off x="2916846" y="4994833"/>
                <a:ext cx="807845" cy="7703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baseline="9615" cap="all" sz="5200">
                    <a:solidFill>
                      <a:srgbClr val="929292"/>
                    </a:solidFill>
                    <a:latin typeface="STIXGeneral-Regular"/>
                    <a:ea typeface="STIXGeneral-Regular"/>
                    <a:cs typeface="STIXGeneral-Regular"/>
                    <a:sym typeface="STIXGeneral-Regular"/>
                  </a:defRPr>
                </a:lvl1pPr>
              </a:lstStyle>
              <a:p>
                <a:pPr>
                  <a:defRPr b="0"/>
                </a:pPr>
                <a:r>
                  <a:rPr b="1"/>
                  <a:t>⥈</a:t>
                </a:r>
              </a:p>
            </p:txBody>
          </p:sp>
          <p:sp>
            <p:nvSpPr>
              <p:cNvPr id="171" name="Comorbidities and cardiovascular risk factors…"/>
              <p:cNvSpPr txBox="1"/>
              <p:nvPr/>
            </p:nvSpPr>
            <p:spPr>
              <a:xfrm>
                <a:off x="997734" y="7688416"/>
                <a:ext cx="4646070" cy="2606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700">
                    <a:solidFill>
                      <a:srgbClr val="FFFFFF"/>
                    </a:solidFill>
                  </a:defRPr>
                </a:pPr>
                <a:r>
                  <a:t>Comorbidities and cardiovascular risk factors</a:t>
                </a:r>
              </a:p>
              <a:p>
                <a:pPr>
                  <a:defRPr sz="2700">
                    <a:solidFill>
                      <a:srgbClr val="FFFFFF"/>
                    </a:solidFill>
                  </a:defRPr>
                </a:pPr>
              </a:p>
              <a:p>
                <a:pPr>
                  <a:defRPr sz="2700">
                    <a:solidFill>
                      <a:srgbClr val="FFFFFF"/>
                    </a:solidFill>
                  </a:defRPr>
                </a:pPr>
                <a:r>
                  <a:t>Lifestyle changes (obesity reduction, regular exercise, reduction of alcohol use, etc.)</a:t>
                </a:r>
              </a:p>
            </p:txBody>
          </p:sp>
        </p:grpSp>
        <p:grpSp>
          <p:nvGrpSpPr>
            <p:cNvPr id="181" name="Group"/>
            <p:cNvGrpSpPr/>
            <p:nvPr/>
          </p:nvGrpSpPr>
          <p:grpSpPr>
            <a:xfrm>
              <a:off x="5790075" y="80627"/>
              <a:ext cx="6216339" cy="12385435"/>
              <a:chOff x="0" y="0"/>
              <a:chExt cx="6216337" cy="12385433"/>
            </a:xfrm>
          </p:grpSpPr>
          <p:grpSp>
            <p:nvGrpSpPr>
              <p:cNvPr id="177" name="Group"/>
              <p:cNvGrpSpPr/>
              <p:nvPr/>
            </p:nvGrpSpPr>
            <p:grpSpPr>
              <a:xfrm>
                <a:off x="0" y="0"/>
                <a:ext cx="6216338" cy="12385434"/>
                <a:chOff x="0" y="0"/>
                <a:chExt cx="6216337" cy="12385433"/>
              </a:xfrm>
            </p:grpSpPr>
            <p:sp>
              <p:nvSpPr>
                <p:cNvPr id="173" name="Callout"/>
                <p:cNvSpPr/>
                <p:nvPr/>
              </p:nvSpPr>
              <p:spPr>
                <a:xfrm>
                  <a:off x="421168" y="5726324"/>
                  <a:ext cx="5784587"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7" y="0"/>
                        <a:pt x="15" y="0"/>
                      </a:cubicBezTo>
                      <a:lnTo>
                        <a:pt x="21585" y="0"/>
                      </a:lnTo>
                      <a:cubicBezTo>
                        <a:pt x="21593" y="0"/>
                        <a:pt x="21600" y="6"/>
                        <a:pt x="21600" y="13"/>
                      </a:cubicBezTo>
                      <a:lnTo>
                        <a:pt x="21600" y="21587"/>
                      </a:lnTo>
                      <a:cubicBezTo>
                        <a:pt x="21600" y="21594"/>
                        <a:pt x="21593" y="21600"/>
                        <a:pt x="21585" y="21600"/>
                      </a:cubicBezTo>
                      <a:lnTo>
                        <a:pt x="15" y="21600"/>
                      </a:lnTo>
                      <a:cubicBezTo>
                        <a:pt x="7"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reflection blurRad="0" stA="50000" stPos="0" endA="0" endPos="40000" dist="0" dir="5400000" fadeDir="5400000" sx="100000" sy="-100000" kx="0" ky="0" algn="bl" rotWithShape="0"/>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74" name="Callout"/>
                <p:cNvSpPr/>
                <p:nvPr/>
              </p:nvSpPr>
              <p:spPr>
                <a:xfrm>
                  <a:off x="421168" y="316293"/>
                  <a:ext cx="5795170" cy="5872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 y="0"/>
                      </a:moveTo>
                      <a:cubicBezTo>
                        <a:pt x="6" y="0"/>
                        <a:pt x="0" y="6"/>
                        <a:pt x="0" y="15"/>
                      </a:cubicBezTo>
                      <a:lnTo>
                        <a:pt x="0" y="19956"/>
                      </a:lnTo>
                      <a:cubicBezTo>
                        <a:pt x="0" y="19965"/>
                        <a:pt x="6" y="19972"/>
                        <a:pt x="15" y="19972"/>
                      </a:cubicBezTo>
                      <a:lnTo>
                        <a:pt x="8722" y="19972"/>
                      </a:lnTo>
                      <a:lnTo>
                        <a:pt x="10970" y="21600"/>
                      </a:lnTo>
                      <a:lnTo>
                        <a:pt x="13217" y="19972"/>
                      </a:lnTo>
                      <a:lnTo>
                        <a:pt x="21584" y="19972"/>
                      </a:lnTo>
                      <a:cubicBezTo>
                        <a:pt x="21592" y="19972"/>
                        <a:pt x="21600" y="19965"/>
                        <a:pt x="21600" y="19956"/>
                      </a:cubicBezTo>
                      <a:lnTo>
                        <a:pt x="21600" y="15"/>
                      </a:lnTo>
                      <a:cubicBezTo>
                        <a:pt x="21600" y="6"/>
                        <a:pt x="21592" y="0"/>
                        <a:pt x="21584" y="0"/>
                      </a:cubicBezTo>
                      <a:lnTo>
                        <a:pt x="15"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175"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176"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178" name="etter…"/>
              <p:cNvSpPr txBox="1"/>
              <p:nvPr/>
            </p:nvSpPr>
            <p:spPr>
              <a:xfrm>
                <a:off x="152789" y="2080247"/>
                <a:ext cx="4682978" cy="170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baseline="17857" cap="all" sz="2800">
                    <a:solidFill>
                      <a:srgbClr val="929292"/>
                    </a:solidFill>
                    <a:latin typeface="DIN Alternate Bold"/>
                    <a:ea typeface="DIN Alternate Bold"/>
                    <a:cs typeface="DIN Alternate Bold"/>
                    <a:sym typeface="DIN Alternate Bold"/>
                  </a:defRPr>
                </a:pPr>
                <a:r>
                  <a:rPr baseline="12500" sz="4000"/>
                  <a:t>etter</a:t>
                </a:r>
                <a:r>
                  <a:t> </a:t>
                </a:r>
              </a:p>
              <a:p>
                <a:pPr defTabSz="825500">
                  <a:defRPr baseline="17857" cap="all" sz="2800">
                    <a:solidFill>
                      <a:srgbClr val="929292"/>
                    </a:solidFill>
                    <a:latin typeface="DIN Alternate Bold"/>
                    <a:ea typeface="DIN Alternate Bold"/>
                    <a:cs typeface="DIN Alternate Bold"/>
                    <a:sym typeface="DIN Alternate Bold"/>
                  </a:defRPr>
                </a:pPr>
              </a:p>
              <a:p>
                <a:pPr algn="r" defTabSz="825500">
                  <a:defRPr baseline="17857" cap="all" sz="2800">
                    <a:solidFill>
                      <a:srgbClr val="929292"/>
                    </a:solidFill>
                    <a:latin typeface="DIN Alternate Bold"/>
                    <a:ea typeface="DIN Alternate Bold"/>
                    <a:cs typeface="DIN Alternate Bold"/>
                    <a:sym typeface="DIN Alternate Bold"/>
                  </a:defRPr>
                </a:pPr>
                <a:r>
                  <a:t>symptom control</a:t>
                </a:r>
              </a:p>
            </p:txBody>
          </p:sp>
          <p:sp>
            <p:nvSpPr>
              <p:cNvPr id="179" name="⇪"/>
              <p:cNvSpPr txBox="1"/>
              <p:nvPr/>
            </p:nvSpPr>
            <p:spPr>
              <a:xfrm>
                <a:off x="2895291" y="4741755"/>
                <a:ext cx="807845"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baseline="9615" cap="all" sz="5200">
                    <a:solidFill>
                      <a:srgbClr val="929292"/>
                    </a:solidFill>
                    <a:latin typeface="STIXGeneral-Regular"/>
                    <a:ea typeface="STIXGeneral-Regular"/>
                    <a:cs typeface="STIXGeneral-Regular"/>
                    <a:sym typeface="STIXGeneral-Regular"/>
                  </a:defRPr>
                </a:lvl1pPr>
              </a:lstStyle>
              <a:p>
                <a:pPr>
                  <a:defRPr b="0"/>
                </a:pPr>
                <a:r>
                  <a:rPr b="1"/>
                  <a:t>⇪</a:t>
                </a:r>
              </a:p>
            </p:txBody>
          </p:sp>
          <p:sp>
            <p:nvSpPr>
              <p:cNvPr id="180" name="Assess symptoms, QoL and patient’s preferences…"/>
              <p:cNvSpPr txBox="1"/>
              <p:nvPr/>
            </p:nvSpPr>
            <p:spPr>
              <a:xfrm>
                <a:off x="1144264" y="7489450"/>
                <a:ext cx="4309900" cy="3444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700">
                    <a:solidFill>
                      <a:srgbClr val="FFFFFF"/>
                    </a:solidFill>
                  </a:defRPr>
                </a:pPr>
                <a:r>
                  <a:t>Assess symptoms, QoL and patient’s preferences</a:t>
                </a:r>
              </a:p>
              <a:p>
                <a:pPr>
                  <a:defRPr sz="2700">
                    <a:solidFill>
                      <a:srgbClr val="FFFFFF"/>
                    </a:solidFill>
                  </a:defRPr>
                </a:pPr>
              </a:p>
              <a:p>
                <a:pPr>
                  <a:defRPr sz="2700">
                    <a:solidFill>
                      <a:srgbClr val="FFFFFF"/>
                    </a:solidFill>
                  </a:defRPr>
                </a:pPr>
                <a:r>
                  <a:t>Optimize rate control</a:t>
                </a:r>
              </a:p>
              <a:p>
                <a:pPr>
                  <a:defRPr sz="2700">
                    <a:solidFill>
                      <a:srgbClr val="FFFFFF"/>
                    </a:solidFill>
                  </a:defRPr>
                </a:pPr>
              </a:p>
              <a:p>
                <a:pPr>
                  <a:defRPr sz="2700">
                    <a:solidFill>
                      <a:srgbClr val="FFFFFF"/>
                    </a:solidFill>
                  </a:defRPr>
                </a:pPr>
                <a:r>
                  <a:t>Consider a rhythm control strategy (CV, AADs, ablation)</a:t>
                </a:r>
              </a:p>
            </p:txBody>
          </p:sp>
        </p:grpSp>
        <p:grpSp>
          <p:nvGrpSpPr>
            <p:cNvPr id="190" name="Group"/>
            <p:cNvGrpSpPr/>
            <p:nvPr/>
          </p:nvGrpSpPr>
          <p:grpSpPr>
            <a:xfrm>
              <a:off x="-1" y="0"/>
              <a:ext cx="6239760" cy="12478956"/>
              <a:chOff x="0" y="0"/>
              <a:chExt cx="6239758" cy="12478955"/>
            </a:xfrm>
          </p:grpSpPr>
          <p:grpSp>
            <p:nvGrpSpPr>
              <p:cNvPr id="186" name="Group"/>
              <p:cNvGrpSpPr/>
              <p:nvPr/>
            </p:nvGrpSpPr>
            <p:grpSpPr>
              <a:xfrm>
                <a:off x="-1" y="0"/>
                <a:ext cx="6239760" cy="12478956"/>
                <a:chOff x="0" y="0"/>
                <a:chExt cx="6239758" cy="12478955"/>
              </a:xfrm>
            </p:grpSpPr>
            <p:sp>
              <p:nvSpPr>
                <p:cNvPr id="182" name="Callout"/>
                <p:cNvSpPr/>
                <p:nvPr/>
              </p:nvSpPr>
              <p:spPr>
                <a:xfrm>
                  <a:off x="424349" y="5769564"/>
                  <a:ext cx="5808723" cy="6709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7" y="0"/>
                        <a:pt x="15" y="0"/>
                      </a:cubicBezTo>
                      <a:lnTo>
                        <a:pt x="21585" y="0"/>
                      </a:lnTo>
                      <a:cubicBezTo>
                        <a:pt x="21593" y="0"/>
                        <a:pt x="21600" y="6"/>
                        <a:pt x="21600" y="13"/>
                      </a:cubicBezTo>
                      <a:lnTo>
                        <a:pt x="21600" y="21587"/>
                      </a:lnTo>
                      <a:cubicBezTo>
                        <a:pt x="21600" y="21594"/>
                        <a:pt x="21593" y="21600"/>
                        <a:pt x="21585" y="21600"/>
                      </a:cubicBezTo>
                      <a:lnTo>
                        <a:pt x="15" y="21600"/>
                      </a:lnTo>
                      <a:cubicBezTo>
                        <a:pt x="7"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reflection blurRad="0" stA="50000" stPos="0" endA="0" endPos="40000" dist="0" dir="5400000" fadeDir="5400000" sx="100000" sy="-100000" kx="0" ky="0" algn="bl" rotWithShape="0"/>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183" name="Callout"/>
                <p:cNvSpPr/>
                <p:nvPr/>
              </p:nvSpPr>
              <p:spPr>
                <a:xfrm>
                  <a:off x="424349" y="403654"/>
                  <a:ext cx="5815410" cy="5833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 y="0"/>
                      </a:moveTo>
                      <a:cubicBezTo>
                        <a:pt x="6" y="0"/>
                        <a:pt x="0" y="6"/>
                        <a:pt x="0" y="15"/>
                      </a:cubicBezTo>
                      <a:lnTo>
                        <a:pt x="0" y="19931"/>
                      </a:lnTo>
                      <a:cubicBezTo>
                        <a:pt x="0" y="19939"/>
                        <a:pt x="6" y="19945"/>
                        <a:pt x="15" y="19945"/>
                      </a:cubicBezTo>
                      <a:lnTo>
                        <a:pt x="8351" y="19945"/>
                      </a:lnTo>
                      <a:lnTo>
                        <a:pt x="10609" y="21600"/>
                      </a:lnTo>
                      <a:lnTo>
                        <a:pt x="12866" y="19945"/>
                      </a:lnTo>
                      <a:lnTo>
                        <a:pt x="21585" y="19945"/>
                      </a:lnTo>
                      <a:cubicBezTo>
                        <a:pt x="21594" y="19945"/>
                        <a:pt x="21600" y="19939"/>
                        <a:pt x="21600" y="19931"/>
                      </a:cubicBezTo>
                      <a:lnTo>
                        <a:pt x="21600" y="15"/>
                      </a:lnTo>
                      <a:cubicBezTo>
                        <a:pt x="21600" y="6"/>
                        <a:pt x="21594" y="0"/>
                        <a:pt x="21585" y="0"/>
                      </a:cubicBezTo>
                      <a:lnTo>
                        <a:pt x="15"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929292"/>
                      </a:solidFill>
                      <a:latin typeface="Helvetica Neue Medium"/>
                      <a:ea typeface="Helvetica Neue Medium"/>
                      <a:cs typeface="Helvetica Neue Medium"/>
                      <a:sym typeface="Helvetica Neue Medium"/>
                    </a:defRPr>
                  </a:pPr>
                </a:p>
              </p:txBody>
            </p:sp>
            <p:sp>
              <p:nvSpPr>
                <p:cNvPr id="184" name="A"/>
                <p:cNvSpPr/>
                <p:nvPr/>
              </p:nvSpPr>
              <p:spPr>
                <a:xfrm>
                  <a:off x="34952" y="0"/>
                  <a:ext cx="1957550" cy="3525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185" name="Rectangle"/>
                <p:cNvSpPr/>
                <p:nvPr/>
              </p:nvSpPr>
              <p:spPr>
                <a:xfrm>
                  <a:off x="0" y="1239487"/>
                  <a:ext cx="409728" cy="261749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187" name="nticoagulation…"/>
              <p:cNvSpPr txBox="1"/>
              <p:nvPr/>
            </p:nvSpPr>
            <p:spPr>
              <a:xfrm>
                <a:off x="1467527" y="2177808"/>
                <a:ext cx="4711373" cy="170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baseline="17857" cap="all" sz="2800">
                    <a:solidFill>
                      <a:srgbClr val="929292"/>
                    </a:solidFill>
                    <a:latin typeface="DIN Alternate Bold"/>
                    <a:ea typeface="DIN Alternate Bold"/>
                    <a:cs typeface="DIN Alternate Bold"/>
                    <a:sym typeface="DIN Alternate Bold"/>
                  </a:defRPr>
                </a:pPr>
                <a:r>
                  <a:rPr baseline="12500" sz="4000"/>
                  <a:t>nticoagulation</a:t>
                </a:r>
                <a:r>
                  <a:t> </a:t>
                </a:r>
              </a:p>
              <a:p>
                <a:pPr defTabSz="825500">
                  <a:defRPr baseline="17857" cap="all" sz="2800">
                    <a:solidFill>
                      <a:srgbClr val="929292"/>
                    </a:solidFill>
                    <a:latin typeface="DIN Alternate Bold"/>
                    <a:ea typeface="DIN Alternate Bold"/>
                    <a:cs typeface="DIN Alternate Bold"/>
                    <a:sym typeface="DIN Alternate Bold"/>
                  </a:defRPr>
                </a:pPr>
              </a:p>
              <a:p>
                <a:pPr defTabSz="825500">
                  <a:defRPr baseline="17857" cap="all" sz="2800">
                    <a:solidFill>
                      <a:srgbClr val="929292"/>
                    </a:solidFill>
                    <a:latin typeface="DIN Alternate Bold"/>
                    <a:ea typeface="DIN Alternate Bold"/>
                    <a:cs typeface="DIN Alternate Bold"/>
                    <a:sym typeface="DIN Alternate Bold"/>
                  </a:defRPr>
                </a:pPr>
                <a:r>
                  <a:t>avoid stroke</a:t>
                </a:r>
              </a:p>
            </p:txBody>
          </p:sp>
          <p:sp>
            <p:nvSpPr>
              <p:cNvPr id="188" name="↯"/>
              <p:cNvSpPr txBox="1"/>
              <p:nvPr/>
            </p:nvSpPr>
            <p:spPr>
              <a:xfrm>
                <a:off x="2874314" y="4822382"/>
                <a:ext cx="80784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baseline="9615" cap="all" sz="5200">
                    <a:solidFill>
                      <a:srgbClr val="929292"/>
                    </a:solidFill>
                    <a:latin typeface="STIXGeneral-Regular"/>
                    <a:ea typeface="STIXGeneral-Regular"/>
                    <a:cs typeface="STIXGeneral-Regular"/>
                    <a:sym typeface="STIXGeneral-Regular"/>
                  </a:defRPr>
                </a:lvl1pPr>
              </a:lstStyle>
              <a:p>
                <a:pPr>
                  <a:defRPr b="0"/>
                </a:pPr>
                <a:r>
                  <a:rPr b="1"/>
                  <a:t>↯</a:t>
                </a:r>
              </a:p>
            </p:txBody>
          </p:sp>
          <p:sp>
            <p:nvSpPr>
              <p:cNvPr id="189" name="1. Identify low-risk patients CHA2DS2-VASc 0(m), 1(f)…"/>
              <p:cNvSpPr txBox="1"/>
              <p:nvPr/>
            </p:nvSpPr>
            <p:spPr>
              <a:xfrm>
                <a:off x="828194" y="7327736"/>
                <a:ext cx="4900084" cy="4702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700">
                    <a:solidFill>
                      <a:srgbClr val="FFFFFF"/>
                    </a:solidFill>
                  </a:defRPr>
                </a:pPr>
                <a:r>
                  <a:t>1. Identify low-risk patients CHA</a:t>
                </a:r>
                <a:r>
                  <a:rPr baseline="-5999"/>
                  <a:t>2</a:t>
                </a:r>
                <a:r>
                  <a:t>DS</a:t>
                </a:r>
                <a:r>
                  <a:rPr baseline="-5999"/>
                  <a:t>2</a:t>
                </a:r>
                <a:r>
                  <a:t>-VASc 0(m), 1(f)</a:t>
                </a:r>
              </a:p>
              <a:p>
                <a:pPr>
                  <a:defRPr sz="2700">
                    <a:solidFill>
                      <a:srgbClr val="FFFFFF"/>
                    </a:solidFill>
                  </a:defRPr>
                </a:pPr>
              </a:p>
              <a:p>
                <a:pPr>
                  <a:defRPr sz="2700">
                    <a:solidFill>
                      <a:srgbClr val="FFFFFF"/>
                    </a:solidFill>
                  </a:defRPr>
                </a:pPr>
                <a:r>
                  <a:t>2. Offer stroke prevention if CHA</a:t>
                </a:r>
                <a:r>
                  <a:rPr baseline="-5999"/>
                  <a:t>2</a:t>
                </a:r>
                <a:r>
                  <a:t>DS</a:t>
                </a:r>
                <a:r>
                  <a:rPr baseline="-5999"/>
                  <a:t>2</a:t>
                </a:r>
                <a:r>
                  <a:t>-VASc ≥1(m), 2(f)</a:t>
                </a:r>
              </a:p>
              <a:p>
                <a:pPr>
                  <a:defRPr sz="2700">
                    <a:solidFill>
                      <a:srgbClr val="FFFFFF"/>
                    </a:solidFill>
                  </a:defRPr>
                </a:pPr>
              </a:p>
              <a:p>
                <a:pPr>
                  <a:defRPr sz="2700">
                    <a:solidFill>
                      <a:srgbClr val="FFFFFF"/>
                    </a:solidFill>
                  </a:defRPr>
                </a:pPr>
                <a:r>
                  <a:t>Assess bleeding risk, address modifiable bleeding risk factors</a:t>
                </a:r>
              </a:p>
              <a:p>
                <a:pPr>
                  <a:defRPr sz="2700">
                    <a:solidFill>
                      <a:srgbClr val="FFFFFF"/>
                    </a:solidFill>
                  </a:defRPr>
                </a:pPr>
              </a:p>
              <a:p>
                <a:pPr>
                  <a:defRPr sz="2700">
                    <a:solidFill>
                      <a:srgbClr val="FFFFFF"/>
                    </a:solidFill>
                  </a:defRPr>
                </a:pPr>
                <a:r>
                  <a:t>3. Choose OAC (NOAC or VKA with well-managed TTR)</a:t>
                </a:r>
              </a:p>
            </p:txBody>
          </p:sp>
        </p:grpSp>
      </p:grpSp>
      <p:sp>
        <p:nvSpPr>
          <p:cNvPr id="192"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grpSp>
        <p:nvGrpSpPr>
          <p:cNvPr id="195" name="Group"/>
          <p:cNvGrpSpPr/>
          <p:nvPr/>
        </p:nvGrpSpPr>
        <p:grpSpPr>
          <a:xfrm>
            <a:off x="22930190" y="551967"/>
            <a:ext cx="1071752" cy="12821353"/>
            <a:chOff x="0" y="0"/>
            <a:chExt cx="1071751" cy="12821352"/>
          </a:xfrm>
        </p:grpSpPr>
        <p:pic>
          <p:nvPicPr>
            <p:cNvPr id="193"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194"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Patinets with spontaneous Intracerebral Hemorrhage survive…"/>
          <p:cNvSpPr txBox="1"/>
          <p:nvPr/>
        </p:nvSpPr>
        <p:spPr>
          <a:xfrm>
            <a:off x="5728833" y="5315012"/>
            <a:ext cx="12926333" cy="52146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200000"/>
              </a:lnSpc>
              <a:defRPr sz="3800"/>
            </a:pPr>
            <a:r>
              <a:t>Patinets with spontaneous Intracerebral Hemorrhage survive</a:t>
            </a:r>
          </a:p>
          <a:p>
            <a:pPr>
              <a:lnSpc>
                <a:spcPct val="200000"/>
              </a:lnSpc>
              <a:defRPr sz="3800"/>
            </a:pPr>
          </a:p>
          <a:p>
            <a:pPr>
              <a:lnSpc>
                <a:spcPct val="200000"/>
              </a:lnSpc>
              <a:defRPr sz="3800"/>
            </a:pPr>
            <a:r>
              <a:t>1 year  -  </a:t>
            </a:r>
            <a:r>
              <a:rPr b="1"/>
              <a:t>46.0</a:t>
            </a:r>
            <a:r>
              <a:t> %</a:t>
            </a:r>
          </a:p>
          <a:p>
            <a:pPr>
              <a:lnSpc>
                <a:spcPct val="200000"/>
              </a:lnSpc>
              <a:defRPr sz="3800"/>
            </a:pPr>
            <a:r>
              <a:t>5 years - </a:t>
            </a:r>
            <a:r>
              <a:rPr b="1"/>
              <a:t>29.2</a:t>
            </a:r>
            <a:r>
              <a:t> %</a:t>
            </a:r>
          </a:p>
        </p:txBody>
      </p:sp>
      <p:grpSp>
        <p:nvGrpSpPr>
          <p:cNvPr id="578" name="Group"/>
          <p:cNvGrpSpPr/>
          <p:nvPr/>
        </p:nvGrpSpPr>
        <p:grpSpPr>
          <a:xfrm>
            <a:off x="11443941" y="810321"/>
            <a:ext cx="13014553" cy="1251478"/>
            <a:chOff x="0" y="0"/>
            <a:chExt cx="13014551" cy="1251477"/>
          </a:xfrm>
        </p:grpSpPr>
        <p:pic>
          <p:nvPicPr>
            <p:cNvPr id="575" name="Screen Shot 2022-12-01 at 17.22.37.png" descr="Screen Shot 2022-12-01 at 17.22.37.png"/>
            <p:cNvPicPr>
              <a:picLocks noChangeAspect="1"/>
            </p:cNvPicPr>
            <p:nvPr/>
          </p:nvPicPr>
          <p:blipFill>
            <a:blip r:embed="rId3">
              <a:extLst/>
            </a:blip>
            <a:srcRect l="0" t="32539" r="0" b="50014"/>
            <a:stretch>
              <a:fillRect/>
            </a:stretch>
          </p:blipFill>
          <p:spPr>
            <a:xfrm>
              <a:off x="0" y="4676"/>
              <a:ext cx="13014552" cy="1246802"/>
            </a:xfrm>
            <a:prstGeom prst="rect">
              <a:avLst/>
            </a:prstGeom>
            <a:ln w="12700" cap="flat">
              <a:noFill/>
              <a:miter lim="400000"/>
            </a:ln>
            <a:effectLst/>
          </p:spPr>
        </p:pic>
        <p:sp>
          <p:nvSpPr>
            <p:cNvPr id="576" name="Rounded Rectangle"/>
            <p:cNvSpPr/>
            <p:nvPr/>
          </p:nvSpPr>
          <p:spPr>
            <a:xfrm>
              <a:off x="1769840" y="654385"/>
              <a:ext cx="9253256" cy="55494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577" name="Rounded Rectangle"/>
            <p:cNvSpPr/>
            <p:nvPr/>
          </p:nvSpPr>
          <p:spPr>
            <a:xfrm>
              <a:off x="1769840" y="0"/>
              <a:ext cx="9253256" cy="611513"/>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579" name="Poon MTC, et al. J Neurol Neurosurg Psychiatry 2014;85:660–667. doi:10.1136/jnnp-2013-306476"/>
          <p:cNvSpPr txBox="1"/>
          <p:nvPr/>
        </p:nvSpPr>
        <p:spPr>
          <a:xfrm>
            <a:off x="598193" y="13216975"/>
            <a:ext cx="10128124"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Poon MTC, et al. J Neurol Neurosurg Psychiatry 2014;85:660–667. doi:10.1136/jnnp-2013-306476</a:t>
            </a:r>
          </a:p>
        </p:txBody>
      </p:sp>
      <p:sp>
        <p:nvSpPr>
          <p:cNvPr id="580"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583" name="Group"/>
          <p:cNvGrpSpPr/>
          <p:nvPr/>
        </p:nvGrpSpPr>
        <p:grpSpPr>
          <a:xfrm>
            <a:off x="22930191" y="551967"/>
            <a:ext cx="1071752" cy="12821353"/>
            <a:chOff x="0" y="0"/>
            <a:chExt cx="1071751" cy="12821352"/>
          </a:xfrm>
        </p:grpSpPr>
        <p:pic>
          <p:nvPicPr>
            <p:cNvPr id="581"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582"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91" name="Group"/>
          <p:cNvGrpSpPr/>
          <p:nvPr/>
        </p:nvGrpSpPr>
        <p:grpSpPr>
          <a:xfrm>
            <a:off x="31946505" y="1073229"/>
            <a:ext cx="4309751" cy="12385435"/>
            <a:chOff x="0" y="0"/>
            <a:chExt cx="4309750" cy="12385433"/>
          </a:xfrm>
        </p:grpSpPr>
        <p:sp>
          <p:nvSpPr>
            <p:cNvPr id="587"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588"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589"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590"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596" name="Group"/>
          <p:cNvGrpSpPr/>
          <p:nvPr/>
        </p:nvGrpSpPr>
        <p:grpSpPr>
          <a:xfrm>
            <a:off x="28073250" y="1073229"/>
            <a:ext cx="4309751" cy="12385435"/>
            <a:chOff x="0" y="0"/>
            <a:chExt cx="4309750" cy="12385433"/>
          </a:xfrm>
        </p:grpSpPr>
        <p:sp>
          <p:nvSpPr>
            <p:cNvPr id="592"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593"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594"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595"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601" name="Group"/>
          <p:cNvGrpSpPr/>
          <p:nvPr/>
        </p:nvGrpSpPr>
        <p:grpSpPr>
          <a:xfrm>
            <a:off x="24191084" y="1073230"/>
            <a:ext cx="4309751" cy="12385434"/>
            <a:chOff x="0" y="0"/>
            <a:chExt cx="4309750" cy="12385433"/>
          </a:xfrm>
        </p:grpSpPr>
        <p:sp>
          <p:nvSpPr>
            <p:cNvPr id="597"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598"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599" name="A"/>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600"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605" name="Group"/>
          <p:cNvGrpSpPr/>
          <p:nvPr/>
        </p:nvGrpSpPr>
        <p:grpSpPr>
          <a:xfrm>
            <a:off x="11443941" y="810321"/>
            <a:ext cx="13014553" cy="1251478"/>
            <a:chOff x="0" y="0"/>
            <a:chExt cx="13014551" cy="1251477"/>
          </a:xfrm>
        </p:grpSpPr>
        <p:pic>
          <p:nvPicPr>
            <p:cNvPr id="602" name="Screen Shot 2022-12-01 at 17.22.37.png" descr="Screen Shot 2022-12-01 at 17.22.37.png"/>
            <p:cNvPicPr>
              <a:picLocks noChangeAspect="1"/>
            </p:cNvPicPr>
            <p:nvPr/>
          </p:nvPicPr>
          <p:blipFill>
            <a:blip r:embed="rId3">
              <a:extLst/>
            </a:blip>
            <a:srcRect l="0" t="32539" r="0" b="50014"/>
            <a:stretch>
              <a:fillRect/>
            </a:stretch>
          </p:blipFill>
          <p:spPr>
            <a:xfrm>
              <a:off x="0" y="4676"/>
              <a:ext cx="13014552" cy="1246802"/>
            </a:xfrm>
            <a:prstGeom prst="rect">
              <a:avLst/>
            </a:prstGeom>
            <a:ln w="12700" cap="flat">
              <a:noFill/>
              <a:miter lim="400000"/>
            </a:ln>
            <a:effectLst/>
          </p:spPr>
        </p:pic>
        <p:sp>
          <p:nvSpPr>
            <p:cNvPr id="603" name="Rounded Rectangle"/>
            <p:cNvSpPr/>
            <p:nvPr/>
          </p:nvSpPr>
          <p:spPr>
            <a:xfrm>
              <a:off x="1769840" y="654385"/>
              <a:ext cx="9253256" cy="55494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04" name="Rounded Rectangle"/>
            <p:cNvSpPr/>
            <p:nvPr/>
          </p:nvSpPr>
          <p:spPr>
            <a:xfrm>
              <a:off x="1769840" y="0"/>
              <a:ext cx="9253256" cy="611513"/>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606" name="Poon MTC, et al. J Neurol Neurosurg Psychiatry 2014;85:660–667. doi:10.1136/jnnp-2013-306476"/>
          <p:cNvSpPr txBox="1"/>
          <p:nvPr/>
        </p:nvSpPr>
        <p:spPr>
          <a:xfrm>
            <a:off x="598193" y="13216975"/>
            <a:ext cx="10128124"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Poon MTC, et al. J Neurol Neurosurg Psychiatry 2014;85:660–667. doi:10.1136/jnnp-2013-306476</a:t>
            </a:r>
          </a:p>
        </p:txBody>
      </p:sp>
      <p:pic>
        <p:nvPicPr>
          <p:cNvPr id="607" name="Image" descr="Image"/>
          <p:cNvPicPr>
            <a:picLocks noChangeAspect="1"/>
          </p:cNvPicPr>
          <p:nvPr/>
        </p:nvPicPr>
        <p:blipFill>
          <a:blip r:embed="rId4">
            <a:extLst/>
          </a:blip>
          <a:srcRect l="0" t="21765" r="0" b="2106"/>
          <a:stretch>
            <a:fillRect/>
          </a:stretch>
        </p:blipFill>
        <p:spPr>
          <a:xfrm>
            <a:off x="1797446" y="5448384"/>
            <a:ext cx="20788974" cy="4148034"/>
          </a:xfrm>
          <a:prstGeom prst="rect">
            <a:avLst/>
          </a:prstGeom>
          <a:ln w="12700">
            <a:miter lim="400000"/>
          </a:ln>
        </p:spPr>
      </p:pic>
      <p:sp>
        <p:nvSpPr>
          <p:cNvPr id="608" name="Risks of recurrent intracerebral hemorrhage (ICH) and ischemic stroke after ICH"/>
          <p:cNvSpPr txBox="1"/>
          <p:nvPr/>
        </p:nvSpPr>
        <p:spPr>
          <a:xfrm>
            <a:off x="4557678" y="3746709"/>
            <a:ext cx="16187885" cy="585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a:lvl1pPr>
          </a:lstStyle>
          <a:p>
            <a:pPr/>
            <a:r>
              <a:t>Risks of recurrent intracerebral hemorrhage (ICH) and ischemic stroke after ICH</a:t>
            </a:r>
          </a:p>
        </p:txBody>
      </p:sp>
      <p:sp>
        <p:nvSpPr>
          <p:cNvPr id="609"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612" name="Group"/>
          <p:cNvGrpSpPr/>
          <p:nvPr/>
        </p:nvGrpSpPr>
        <p:grpSpPr>
          <a:xfrm>
            <a:off x="22930191" y="551967"/>
            <a:ext cx="1071752" cy="12821353"/>
            <a:chOff x="0" y="0"/>
            <a:chExt cx="1071751" cy="12821352"/>
          </a:xfrm>
        </p:grpSpPr>
        <p:pic>
          <p:nvPicPr>
            <p:cNvPr id="610" name="03.png" descr="03.png"/>
            <p:cNvPicPr>
              <a:picLocks noChangeAspect="1"/>
            </p:cNvPicPr>
            <p:nvPr/>
          </p:nvPicPr>
          <p:blipFill>
            <a:blip r:embed="rId5">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611" name="Image" descr="Image"/>
            <p:cNvPicPr>
              <a:picLocks noChangeAspect="1"/>
            </p:cNvPicPr>
            <p:nvPr/>
          </p:nvPicPr>
          <p:blipFill>
            <a:blip r:embed="rId6">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6" name="Image" descr="Image"/>
          <p:cNvPicPr>
            <a:picLocks noChangeAspect="1"/>
          </p:cNvPicPr>
          <p:nvPr/>
        </p:nvPicPr>
        <p:blipFill>
          <a:blip r:embed="rId3">
            <a:extLst/>
          </a:blip>
          <a:stretch>
            <a:fillRect/>
          </a:stretch>
        </p:blipFill>
        <p:spPr>
          <a:xfrm>
            <a:off x="2423407" y="4999892"/>
            <a:ext cx="19537186" cy="5609689"/>
          </a:xfrm>
          <a:prstGeom prst="rect">
            <a:avLst/>
          </a:prstGeom>
          <a:ln w="12700">
            <a:miter lim="400000"/>
          </a:ln>
        </p:spPr>
      </p:pic>
      <p:grpSp>
        <p:nvGrpSpPr>
          <p:cNvPr id="620" name="Group"/>
          <p:cNvGrpSpPr/>
          <p:nvPr/>
        </p:nvGrpSpPr>
        <p:grpSpPr>
          <a:xfrm>
            <a:off x="11443941" y="810321"/>
            <a:ext cx="13014553" cy="1251478"/>
            <a:chOff x="0" y="0"/>
            <a:chExt cx="13014551" cy="1251477"/>
          </a:xfrm>
        </p:grpSpPr>
        <p:pic>
          <p:nvPicPr>
            <p:cNvPr id="617" name="Screen Shot 2022-12-01 at 17.22.37.png" descr="Screen Shot 2022-12-01 at 17.22.37.png"/>
            <p:cNvPicPr>
              <a:picLocks noChangeAspect="1"/>
            </p:cNvPicPr>
            <p:nvPr/>
          </p:nvPicPr>
          <p:blipFill>
            <a:blip r:embed="rId4">
              <a:extLst/>
            </a:blip>
            <a:srcRect l="0" t="32539" r="0" b="50014"/>
            <a:stretch>
              <a:fillRect/>
            </a:stretch>
          </p:blipFill>
          <p:spPr>
            <a:xfrm>
              <a:off x="0" y="4676"/>
              <a:ext cx="13014552" cy="1246802"/>
            </a:xfrm>
            <a:prstGeom prst="rect">
              <a:avLst/>
            </a:prstGeom>
            <a:ln w="12700" cap="flat">
              <a:noFill/>
              <a:miter lim="400000"/>
            </a:ln>
            <a:effectLst/>
          </p:spPr>
        </p:pic>
        <p:sp>
          <p:nvSpPr>
            <p:cNvPr id="618" name="Rounded Rectangle"/>
            <p:cNvSpPr/>
            <p:nvPr/>
          </p:nvSpPr>
          <p:spPr>
            <a:xfrm>
              <a:off x="1769840" y="654385"/>
              <a:ext cx="9253256" cy="55494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19" name="Rounded Rectangle"/>
            <p:cNvSpPr/>
            <p:nvPr/>
          </p:nvSpPr>
          <p:spPr>
            <a:xfrm>
              <a:off x="1769840" y="0"/>
              <a:ext cx="9253256" cy="611513"/>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621" name="A meta-analysis of seven observational studies of AF patients who survived an ICH…"/>
          <p:cNvSpPr txBox="1"/>
          <p:nvPr/>
        </p:nvSpPr>
        <p:spPr>
          <a:xfrm>
            <a:off x="6169052" y="3720566"/>
            <a:ext cx="11381037" cy="838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latin typeface="Helvetica"/>
                <a:ea typeface="Helvetica"/>
                <a:cs typeface="Helvetica"/>
                <a:sym typeface="Helvetica"/>
              </a:defRPr>
            </a:pPr>
            <a:r>
              <a:t>A meta-analysis of seven observational studies of AF patients who survived an ICH </a:t>
            </a:r>
          </a:p>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solidFill>
                  <a:srgbClr val="000000"/>
                </a:solidFill>
                <a:latin typeface="Helvetica"/>
                <a:ea typeface="Helvetica"/>
                <a:cs typeface="Helvetica"/>
                <a:sym typeface="Helvetica"/>
              </a:defRPr>
            </a:pPr>
            <a:r>
              <a:t>n = 2452)</a:t>
            </a:r>
          </a:p>
        </p:txBody>
      </p:sp>
      <p:sp>
        <p:nvSpPr>
          <p:cNvPr id="622" name="2020 ESC Guidelines for the diagnosis and management of atrial fibrillation, Gerhard Hindrickset.al., European Heart Journal, Volume 42, Issue 5, 1 February 2021, Pages 373–498"/>
          <p:cNvSpPr txBox="1"/>
          <p:nvPr/>
        </p:nvSpPr>
        <p:spPr>
          <a:xfrm>
            <a:off x="566559" y="13086372"/>
            <a:ext cx="18347666"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sp>
        <p:nvSpPr>
          <p:cNvPr id="623"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626" name="Group"/>
          <p:cNvGrpSpPr/>
          <p:nvPr/>
        </p:nvGrpSpPr>
        <p:grpSpPr>
          <a:xfrm>
            <a:off x="22930191" y="551967"/>
            <a:ext cx="1071752" cy="12821353"/>
            <a:chOff x="0" y="0"/>
            <a:chExt cx="1071751" cy="12821352"/>
          </a:xfrm>
        </p:grpSpPr>
        <p:pic>
          <p:nvPicPr>
            <p:cNvPr id="624" name="03.png" descr="03.png"/>
            <p:cNvPicPr>
              <a:picLocks noChangeAspect="1"/>
            </p:cNvPicPr>
            <p:nvPr/>
          </p:nvPicPr>
          <p:blipFill>
            <a:blip r:embed="rId5">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625" name="Image" descr="Image"/>
            <p:cNvPicPr>
              <a:picLocks noChangeAspect="1"/>
            </p:cNvPicPr>
            <p:nvPr/>
          </p:nvPicPr>
          <p:blipFill>
            <a:blip r:embed="rId6">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34" name="Group"/>
          <p:cNvGrpSpPr/>
          <p:nvPr/>
        </p:nvGrpSpPr>
        <p:grpSpPr>
          <a:xfrm>
            <a:off x="31946505" y="1073229"/>
            <a:ext cx="4309751" cy="12385435"/>
            <a:chOff x="0" y="0"/>
            <a:chExt cx="4309750" cy="12385433"/>
          </a:xfrm>
        </p:grpSpPr>
        <p:sp>
          <p:nvSpPr>
            <p:cNvPr id="630"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631"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632"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633"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638" name="Group"/>
          <p:cNvGrpSpPr/>
          <p:nvPr/>
        </p:nvGrpSpPr>
        <p:grpSpPr>
          <a:xfrm>
            <a:off x="11443941" y="810321"/>
            <a:ext cx="13014553" cy="1251478"/>
            <a:chOff x="0" y="0"/>
            <a:chExt cx="13014551" cy="1251477"/>
          </a:xfrm>
        </p:grpSpPr>
        <p:pic>
          <p:nvPicPr>
            <p:cNvPr id="635" name="Screen Shot 2022-12-01 at 17.22.37.png" descr="Screen Shot 2022-12-01 at 17.22.37.png"/>
            <p:cNvPicPr>
              <a:picLocks noChangeAspect="1"/>
            </p:cNvPicPr>
            <p:nvPr/>
          </p:nvPicPr>
          <p:blipFill>
            <a:blip r:embed="rId3">
              <a:extLst/>
            </a:blip>
            <a:srcRect l="0" t="32539" r="0" b="50014"/>
            <a:stretch>
              <a:fillRect/>
            </a:stretch>
          </p:blipFill>
          <p:spPr>
            <a:xfrm>
              <a:off x="0" y="4676"/>
              <a:ext cx="13014552" cy="1246802"/>
            </a:xfrm>
            <a:prstGeom prst="rect">
              <a:avLst/>
            </a:prstGeom>
            <a:ln w="12700" cap="flat">
              <a:noFill/>
              <a:miter lim="400000"/>
            </a:ln>
            <a:effectLst/>
          </p:spPr>
        </p:pic>
        <p:sp>
          <p:nvSpPr>
            <p:cNvPr id="636" name="Rounded Rectangle"/>
            <p:cNvSpPr/>
            <p:nvPr/>
          </p:nvSpPr>
          <p:spPr>
            <a:xfrm>
              <a:off x="1769840" y="654385"/>
              <a:ext cx="9253256" cy="55494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37" name="Rounded Rectangle"/>
            <p:cNvSpPr/>
            <p:nvPr/>
          </p:nvSpPr>
          <p:spPr>
            <a:xfrm>
              <a:off x="1769840" y="0"/>
              <a:ext cx="9253256" cy="611513"/>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pic>
        <p:nvPicPr>
          <p:cNvPr id="639" name="Image" descr="Image"/>
          <p:cNvPicPr>
            <a:picLocks noChangeAspect="1"/>
          </p:cNvPicPr>
          <p:nvPr/>
        </p:nvPicPr>
        <p:blipFill>
          <a:blip r:embed="rId4">
            <a:extLst/>
          </a:blip>
          <a:stretch>
            <a:fillRect/>
          </a:stretch>
        </p:blipFill>
        <p:spPr>
          <a:xfrm>
            <a:off x="5391830" y="2536384"/>
            <a:ext cx="15091061" cy="10336130"/>
          </a:xfrm>
          <a:prstGeom prst="rect">
            <a:avLst/>
          </a:prstGeom>
          <a:ln w="12700">
            <a:miter lim="400000"/>
          </a:ln>
        </p:spPr>
      </p:pic>
      <p:sp>
        <p:nvSpPr>
          <p:cNvPr id="640"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sp>
        <p:nvSpPr>
          <p:cNvPr id="641"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644" name="Group"/>
          <p:cNvGrpSpPr/>
          <p:nvPr/>
        </p:nvGrpSpPr>
        <p:grpSpPr>
          <a:xfrm>
            <a:off x="22930191" y="551967"/>
            <a:ext cx="1071752" cy="12821353"/>
            <a:chOff x="0" y="0"/>
            <a:chExt cx="1071751" cy="12821352"/>
          </a:xfrm>
        </p:grpSpPr>
        <p:pic>
          <p:nvPicPr>
            <p:cNvPr id="642" name="03.png" descr="03.png"/>
            <p:cNvPicPr>
              <a:picLocks noChangeAspect="1"/>
            </p:cNvPicPr>
            <p:nvPr/>
          </p:nvPicPr>
          <p:blipFill>
            <a:blip r:embed="rId5">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643" name="Image" descr="Image"/>
            <p:cNvPicPr>
              <a:picLocks noChangeAspect="1"/>
            </p:cNvPicPr>
            <p:nvPr/>
          </p:nvPicPr>
          <p:blipFill>
            <a:blip r:embed="rId6">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52" name="Group"/>
          <p:cNvGrpSpPr/>
          <p:nvPr/>
        </p:nvGrpSpPr>
        <p:grpSpPr>
          <a:xfrm>
            <a:off x="31946505" y="1073229"/>
            <a:ext cx="4309751" cy="12385435"/>
            <a:chOff x="0" y="0"/>
            <a:chExt cx="4309750" cy="12385433"/>
          </a:xfrm>
        </p:grpSpPr>
        <p:sp>
          <p:nvSpPr>
            <p:cNvPr id="648"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649"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650"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651"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656" name="Group"/>
          <p:cNvGrpSpPr/>
          <p:nvPr/>
        </p:nvGrpSpPr>
        <p:grpSpPr>
          <a:xfrm>
            <a:off x="11443941" y="810321"/>
            <a:ext cx="13014553" cy="1251478"/>
            <a:chOff x="0" y="0"/>
            <a:chExt cx="13014551" cy="1251477"/>
          </a:xfrm>
        </p:grpSpPr>
        <p:pic>
          <p:nvPicPr>
            <p:cNvPr id="653" name="Screen Shot 2022-12-01 at 17.22.37.png" descr="Screen Shot 2022-12-01 at 17.22.37.png"/>
            <p:cNvPicPr>
              <a:picLocks noChangeAspect="1"/>
            </p:cNvPicPr>
            <p:nvPr/>
          </p:nvPicPr>
          <p:blipFill>
            <a:blip r:embed="rId3">
              <a:extLst/>
            </a:blip>
            <a:srcRect l="0" t="32539" r="0" b="50014"/>
            <a:stretch>
              <a:fillRect/>
            </a:stretch>
          </p:blipFill>
          <p:spPr>
            <a:xfrm>
              <a:off x="0" y="4676"/>
              <a:ext cx="13014552" cy="1246802"/>
            </a:xfrm>
            <a:prstGeom prst="rect">
              <a:avLst/>
            </a:prstGeom>
            <a:ln w="12700" cap="flat">
              <a:noFill/>
              <a:miter lim="400000"/>
            </a:ln>
            <a:effectLst/>
          </p:spPr>
        </p:pic>
        <p:sp>
          <p:nvSpPr>
            <p:cNvPr id="654" name="Rounded Rectangle"/>
            <p:cNvSpPr/>
            <p:nvPr/>
          </p:nvSpPr>
          <p:spPr>
            <a:xfrm>
              <a:off x="1769840" y="654385"/>
              <a:ext cx="9253256" cy="55494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55" name="Rounded Rectangle"/>
            <p:cNvSpPr/>
            <p:nvPr/>
          </p:nvSpPr>
          <p:spPr>
            <a:xfrm>
              <a:off x="1769840" y="0"/>
              <a:ext cx="9253256" cy="611513"/>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657"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grpSp>
        <p:nvGrpSpPr>
          <p:cNvPr id="660" name="Group"/>
          <p:cNvGrpSpPr/>
          <p:nvPr/>
        </p:nvGrpSpPr>
        <p:grpSpPr>
          <a:xfrm>
            <a:off x="2405242" y="3239324"/>
            <a:ext cx="20198648" cy="6562546"/>
            <a:chOff x="0" y="0"/>
            <a:chExt cx="20198646" cy="6562544"/>
          </a:xfrm>
        </p:grpSpPr>
        <p:pic>
          <p:nvPicPr>
            <p:cNvPr id="658" name="Image" descr="Image"/>
            <p:cNvPicPr>
              <a:picLocks noChangeAspect="1"/>
            </p:cNvPicPr>
            <p:nvPr/>
          </p:nvPicPr>
          <p:blipFill>
            <a:blip r:embed="rId4">
              <a:extLst/>
            </a:blip>
            <a:stretch>
              <a:fillRect/>
            </a:stretch>
          </p:blipFill>
          <p:spPr>
            <a:xfrm>
              <a:off x="42491" y="0"/>
              <a:ext cx="20113664" cy="2050213"/>
            </a:xfrm>
            <a:prstGeom prst="rect">
              <a:avLst/>
            </a:prstGeom>
            <a:ln w="12700" cap="flat">
              <a:noFill/>
              <a:miter lim="400000"/>
            </a:ln>
            <a:effectLst/>
          </p:spPr>
        </p:pic>
        <p:pic>
          <p:nvPicPr>
            <p:cNvPr id="659" name="Image" descr="Image"/>
            <p:cNvPicPr>
              <a:picLocks noChangeAspect="1"/>
            </p:cNvPicPr>
            <p:nvPr/>
          </p:nvPicPr>
          <p:blipFill>
            <a:blip r:embed="rId5">
              <a:extLst/>
            </a:blip>
            <a:stretch>
              <a:fillRect/>
            </a:stretch>
          </p:blipFill>
          <p:spPr>
            <a:xfrm>
              <a:off x="0" y="2033019"/>
              <a:ext cx="20198647" cy="4529526"/>
            </a:xfrm>
            <a:prstGeom prst="rect">
              <a:avLst/>
            </a:prstGeom>
            <a:ln w="12700" cap="flat">
              <a:noFill/>
              <a:miter lim="400000"/>
            </a:ln>
            <a:effectLst/>
          </p:spPr>
        </p:pic>
      </p:grpSp>
      <p:sp>
        <p:nvSpPr>
          <p:cNvPr id="661"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664" name="Group"/>
          <p:cNvGrpSpPr/>
          <p:nvPr/>
        </p:nvGrpSpPr>
        <p:grpSpPr>
          <a:xfrm>
            <a:off x="22930191" y="551967"/>
            <a:ext cx="1071752" cy="12821353"/>
            <a:chOff x="0" y="0"/>
            <a:chExt cx="1071751" cy="12821352"/>
          </a:xfrm>
        </p:grpSpPr>
        <p:pic>
          <p:nvPicPr>
            <p:cNvPr id="662"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663"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 name="Munir MB, Khan MZ, Darden D, et al. Association of advanced age with procedural complications and in-hospital outcomes from left atrial appendage occlusion device implantation in patients with atrial fibrillation: insights from the National Inpatient Sam"/>
          <p:cNvSpPr txBox="1"/>
          <p:nvPr/>
        </p:nvSpPr>
        <p:spPr>
          <a:xfrm>
            <a:off x="330282" y="13229440"/>
            <a:ext cx="23723436" cy="287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Munir MB, Khan MZ, Darden D, et al. Association of advanced age with procedural complications and in-hospital outcomes from left atrial appendage occlusion device implantation in patients with atrial fibrillation: insights from the National Inpatient Sample of 36,065 procedures. J Interv Card Electrophysiol 2022 Jun 22;</a:t>
            </a:r>
          </a:p>
        </p:txBody>
      </p:sp>
      <p:sp>
        <p:nvSpPr>
          <p:cNvPr id="669" name="HAS - BLED"/>
          <p:cNvSpPr txBox="1"/>
          <p:nvPr/>
        </p:nvSpPr>
        <p:spPr>
          <a:xfrm>
            <a:off x="3746089" y="1044188"/>
            <a:ext cx="10199221" cy="7837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104" sz="4600">
                <a:solidFill>
                  <a:srgbClr val="000000"/>
                </a:solidFill>
              </a:defRPr>
            </a:lvl1pPr>
          </a:lstStyle>
          <a:p>
            <a:pPr/>
            <a:r>
              <a:t>HAS - BLED</a:t>
            </a:r>
          </a:p>
        </p:txBody>
      </p:sp>
      <p:grpSp>
        <p:nvGrpSpPr>
          <p:cNvPr id="678" name="Group"/>
          <p:cNvGrpSpPr/>
          <p:nvPr/>
        </p:nvGrpSpPr>
        <p:grpSpPr>
          <a:xfrm>
            <a:off x="3380259" y="2541079"/>
            <a:ext cx="18165874" cy="9975214"/>
            <a:chOff x="0" y="0"/>
            <a:chExt cx="18165872" cy="9975213"/>
          </a:xfrm>
        </p:grpSpPr>
        <p:pic>
          <p:nvPicPr>
            <p:cNvPr id="670" name="Screen Shot 2022-12-01 at 17.22.37.png" descr="Screen Shot 2022-12-01 at 17.22.37.png"/>
            <p:cNvPicPr>
              <a:picLocks noChangeAspect="1"/>
            </p:cNvPicPr>
            <p:nvPr/>
          </p:nvPicPr>
          <p:blipFill>
            <a:blip r:embed="rId3">
              <a:extLst/>
            </a:blip>
            <a:stretch>
              <a:fillRect/>
            </a:stretch>
          </p:blipFill>
          <p:spPr>
            <a:xfrm>
              <a:off x="0" y="0"/>
              <a:ext cx="18165873" cy="9975214"/>
            </a:xfrm>
            <a:prstGeom prst="rect">
              <a:avLst/>
            </a:prstGeom>
            <a:ln w="12700" cap="flat">
              <a:noFill/>
              <a:miter lim="400000"/>
            </a:ln>
            <a:effectLst/>
          </p:spPr>
        </p:pic>
        <p:sp>
          <p:nvSpPr>
            <p:cNvPr id="671" name="Rounded Rectangle"/>
            <p:cNvSpPr/>
            <p:nvPr/>
          </p:nvSpPr>
          <p:spPr>
            <a:xfrm>
              <a:off x="2423876" y="1096393"/>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72" name="Rounded Rectangle"/>
            <p:cNvSpPr/>
            <p:nvPr/>
          </p:nvSpPr>
          <p:spPr>
            <a:xfrm>
              <a:off x="2470365" y="4152749"/>
              <a:ext cx="12915810" cy="774593"/>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73" name="Rounded Rectangle"/>
            <p:cNvSpPr/>
            <p:nvPr/>
          </p:nvSpPr>
          <p:spPr>
            <a:xfrm>
              <a:off x="2470365" y="3239350"/>
              <a:ext cx="12915810" cy="853557"/>
            </a:xfrm>
            <a:prstGeom prst="roundRect">
              <a:avLst>
                <a:gd name="adj" fmla="val 24306"/>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74" name="Rounded Rectangle"/>
            <p:cNvSpPr/>
            <p:nvPr/>
          </p:nvSpPr>
          <p:spPr>
            <a:xfrm>
              <a:off x="2442702" y="5938053"/>
              <a:ext cx="12915810" cy="774593"/>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75" name="Rounded Rectangle"/>
            <p:cNvSpPr/>
            <p:nvPr/>
          </p:nvSpPr>
          <p:spPr>
            <a:xfrm>
              <a:off x="2423876" y="5044596"/>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76" name="Rounded Rectangle"/>
            <p:cNvSpPr/>
            <p:nvPr/>
          </p:nvSpPr>
          <p:spPr>
            <a:xfrm>
              <a:off x="2410045" y="6812372"/>
              <a:ext cx="13008788" cy="774593"/>
            </a:xfrm>
            <a:prstGeom prst="roundRect">
              <a:avLst>
                <a:gd name="adj" fmla="val 26784"/>
              </a:avLst>
            </a:prstGeom>
            <a:solidFill>
              <a:schemeClr val="accent3">
                <a:hueOff val="-274225"/>
                <a:satOff val="26768"/>
                <a:lumOff val="11368"/>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sp>
          <p:nvSpPr>
            <p:cNvPr id="677" name="Rounded Rectangle"/>
            <p:cNvSpPr/>
            <p:nvPr/>
          </p:nvSpPr>
          <p:spPr>
            <a:xfrm>
              <a:off x="2442702" y="1969276"/>
              <a:ext cx="12915810" cy="1210232"/>
            </a:xfrm>
            <a:prstGeom prst="roundRect">
              <a:avLst>
                <a:gd name="adj" fmla="val 17143"/>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679" name="Rounded Rectangle"/>
          <p:cNvSpPr/>
          <p:nvPr/>
        </p:nvSpPr>
        <p:spPr>
          <a:xfrm>
            <a:off x="3396477" y="2970298"/>
            <a:ext cx="18026159" cy="7775405"/>
          </a:xfrm>
          <a:prstGeom prst="roundRect">
            <a:avLst>
              <a:gd name="adj" fmla="val 12476"/>
            </a:avLst>
          </a:prstGeom>
          <a:solidFill>
            <a:srgbClr val="FFFFFF">
              <a:alpha val="66885"/>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p>
        </p:txBody>
      </p:sp>
      <p:grpSp>
        <p:nvGrpSpPr>
          <p:cNvPr id="682" name="Group"/>
          <p:cNvGrpSpPr/>
          <p:nvPr/>
        </p:nvGrpSpPr>
        <p:grpSpPr>
          <a:xfrm>
            <a:off x="3387905" y="8421446"/>
            <a:ext cx="18150582" cy="949573"/>
            <a:chOff x="0" y="0"/>
            <a:chExt cx="18150580" cy="949572"/>
          </a:xfrm>
        </p:grpSpPr>
        <p:pic>
          <p:nvPicPr>
            <p:cNvPr id="680" name="Screen Shot 2022-12-01 at 17.22.37.png" descr="Screen Shot 2022-12-01 at 17.22.37.png"/>
            <p:cNvPicPr>
              <a:picLocks noChangeAspect="1"/>
            </p:cNvPicPr>
            <p:nvPr/>
          </p:nvPicPr>
          <p:blipFill>
            <a:blip r:embed="rId3">
              <a:extLst/>
            </a:blip>
            <a:srcRect l="0" t="58680" r="0" b="31792"/>
            <a:stretch>
              <a:fillRect/>
            </a:stretch>
          </p:blipFill>
          <p:spPr>
            <a:xfrm>
              <a:off x="0" y="0"/>
              <a:ext cx="18150581" cy="949573"/>
            </a:xfrm>
            <a:prstGeom prst="rect">
              <a:avLst/>
            </a:prstGeom>
            <a:ln w="12700" cap="flat">
              <a:noFill/>
              <a:miter lim="400000"/>
            </a:ln>
            <a:effectLst/>
          </p:spPr>
        </p:pic>
        <p:sp>
          <p:nvSpPr>
            <p:cNvPr id="681" name="Rounded Rectangle"/>
            <p:cNvSpPr/>
            <p:nvPr/>
          </p:nvSpPr>
          <p:spPr>
            <a:xfrm>
              <a:off x="2440646" y="84507"/>
              <a:ext cx="12904936" cy="77394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683" name="Perspectives for using LAAO devices"/>
          <p:cNvSpPr txBox="1"/>
          <p:nvPr/>
        </p:nvSpPr>
        <p:spPr>
          <a:xfrm>
            <a:off x="221028" y="290000"/>
            <a:ext cx="9051545" cy="7091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ct val="117999"/>
              </a:lnSpc>
              <a:defRPr b="1" sz="4000">
                <a:solidFill>
                  <a:srgbClr val="000000"/>
                </a:solidFill>
              </a:defRPr>
            </a:lvl1pPr>
          </a:lstStyle>
          <a:p>
            <a:pPr/>
            <a:r>
              <a:t>Perspectives for using LAAO devices</a:t>
            </a:r>
          </a:p>
        </p:txBody>
      </p:sp>
      <p:grpSp>
        <p:nvGrpSpPr>
          <p:cNvPr id="686" name="Group"/>
          <p:cNvGrpSpPr/>
          <p:nvPr/>
        </p:nvGrpSpPr>
        <p:grpSpPr>
          <a:xfrm>
            <a:off x="22930191" y="551967"/>
            <a:ext cx="1071752" cy="12821353"/>
            <a:chOff x="0" y="0"/>
            <a:chExt cx="1071751" cy="12821352"/>
          </a:xfrm>
        </p:grpSpPr>
        <p:pic>
          <p:nvPicPr>
            <p:cNvPr id="684"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685"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97" name="Group"/>
          <p:cNvGrpSpPr/>
          <p:nvPr/>
        </p:nvGrpSpPr>
        <p:grpSpPr>
          <a:xfrm>
            <a:off x="3311182" y="4531129"/>
            <a:ext cx="17425028" cy="4179979"/>
            <a:chOff x="0" y="0"/>
            <a:chExt cx="17425026" cy="4179977"/>
          </a:xfrm>
        </p:grpSpPr>
        <p:pic>
          <p:nvPicPr>
            <p:cNvPr id="690" name="Image" descr="Image"/>
            <p:cNvPicPr>
              <a:picLocks noChangeAspect="1"/>
            </p:cNvPicPr>
            <p:nvPr/>
          </p:nvPicPr>
          <p:blipFill>
            <a:blip r:embed="rId3">
              <a:extLst/>
            </a:blip>
            <a:srcRect l="0" t="0" r="0" b="0"/>
            <a:stretch>
              <a:fillRect/>
            </a:stretch>
          </p:blipFill>
          <p:spPr>
            <a:xfrm>
              <a:off x="0" y="0"/>
              <a:ext cx="17419117" cy="2082559"/>
            </a:xfrm>
            <a:prstGeom prst="rect">
              <a:avLst/>
            </a:prstGeom>
            <a:ln w="12700" cap="flat">
              <a:noFill/>
              <a:miter lim="400000"/>
            </a:ln>
            <a:effectLst/>
          </p:spPr>
        </p:pic>
        <p:grpSp>
          <p:nvGrpSpPr>
            <p:cNvPr id="696" name="Group"/>
            <p:cNvGrpSpPr/>
            <p:nvPr/>
          </p:nvGrpSpPr>
          <p:grpSpPr>
            <a:xfrm>
              <a:off x="50535" y="1938579"/>
              <a:ext cx="17374492" cy="2241399"/>
              <a:chOff x="0" y="0"/>
              <a:chExt cx="17374491" cy="2241398"/>
            </a:xfrm>
          </p:grpSpPr>
          <p:pic>
            <p:nvPicPr>
              <p:cNvPr id="691" name="Image" descr="Image"/>
              <p:cNvPicPr>
                <a:picLocks noChangeAspect="1"/>
              </p:cNvPicPr>
              <p:nvPr/>
            </p:nvPicPr>
            <p:blipFill>
              <a:blip r:embed="rId4">
                <a:extLst/>
              </a:blip>
              <a:srcRect l="0" t="0" r="0" b="93124"/>
              <a:stretch>
                <a:fillRect/>
              </a:stretch>
            </p:blipFill>
            <p:spPr>
              <a:xfrm>
                <a:off x="0" y="0"/>
                <a:ext cx="17374492" cy="567624"/>
              </a:xfrm>
              <a:prstGeom prst="rect">
                <a:avLst/>
              </a:prstGeom>
              <a:ln w="12700" cap="flat">
                <a:noFill/>
                <a:miter lim="400000"/>
              </a:ln>
              <a:effectLst/>
            </p:spPr>
          </p:pic>
          <p:pic>
            <p:nvPicPr>
              <p:cNvPr id="692" name="Image" descr="Image"/>
              <p:cNvPicPr>
                <a:picLocks noChangeAspect="1"/>
              </p:cNvPicPr>
              <p:nvPr/>
            </p:nvPicPr>
            <p:blipFill>
              <a:blip r:embed="rId4">
                <a:extLst/>
              </a:blip>
              <a:srcRect l="0" t="21831" r="0" b="71293"/>
              <a:stretch>
                <a:fillRect/>
              </a:stretch>
            </p:blipFill>
            <p:spPr>
              <a:xfrm>
                <a:off x="0" y="392263"/>
                <a:ext cx="17374492" cy="567624"/>
              </a:xfrm>
              <a:prstGeom prst="rect">
                <a:avLst/>
              </a:prstGeom>
              <a:ln w="12700" cap="flat">
                <a:noFill/>
                <a:miter lim="400000"/>
              </a:ln>
              <a:effectLst/>
            </p:spPr>
          </p:pic>
          <p:pic>
            <p:nvPicPr>
              <p:cNvPr id="693" name="Image" descr="Image"/>
              <p:cNvPicPr>
                <a:picLocks noChangeAspect="1"/>
              </p:cNvPicPr>
              <p:nvPr/>
            </p:nvPicPr>
            <p:blipFill>
              <a:blip r:embed="rId4">
                <a:extLst/>
              </a:blip>
              <a:srcRect l="0" t="56284" r="0" b="36840"/>
              <a:stretch>
                <a:fillRect/>
              </a:stretch>
            </p:blipFill>
            <p:spPr>
              <a:xfrm>
                <a:off x="0" y="939101"/>
                <a:ext cx="17374492" cy="567624"/>
              </a:xfrm>
              <a:prstGeom prst="rect">
                <a:avLst/>
              </a:prstGeom>
              <a:ln w="12700" cap="flat">
                <a:noFill/>
                <a:miter lim="400000"/>
              </a:ln>
              <a:effectLst/>
            </p:spPr>
          </p:pic>
          <p:pic>
            <p:nvPicPr>
              <p:cNvPr id="694" name="Image" descr="Image"/>
              <p:cNvPicPr>
                <a:picLocks noChangeAspect="1"/>
              </p:cNvPicPr>
              <p:nvPr/>
            </p:nvPicPr>
            <p:blipFill>
              <a:blip r:embed="rId4">
                <a:extLst/>
              </a:blip>
              <a:srcRect l="0" t="77433" r="0" b="15691"/>
              <a:stretch>
                <a:fillRect/>
              </a:stretch>
            </p:blipFill>
            <p:spPr>
              <a:xfrm>
                <a:off x="0" y="1299380"/>
                <a:ext cx="17374492" cy="567625"/>
              </a:xfrm>
              <a:prstGeom prst="rect">
                <a:avLst/>
              </a:prstGeom>
              <a:ln w="12700" cap="flat">
                <a:noFill/>
                <a:miter lim="400000"/>
              </a:ln>
              <a:effectLst/>
            </p:spPr>
          </p:pic>
          <p:pic>
            <p:nvPicPr>
              <p:cNvPr id="695" name="Image" descr="Image"/>
              <p:cNvPicPr>
                <a:picLocks noChangeAspect="1"/>
              </p:cNvPicPr>
              <p:nvPr/>
            </p:nvPicPr>
            <p:blipFill>
              <a:blip r:embed="rId4">
                <a:extLst/>
              </a:blip>
              <a:srcRect l="0" t="94785" r="0" b="0"/>
              <a:stretch>
                <a:fillRect/>
              </a:stretch>
            </p:blipFill>
            <p:spPr>
              <a:xfrm>
                <a:off x="0" y="1810927"/>
                <a:ext cx="17374492" cy="430472"/>
              </a:xfrm>
              <a:prstGeom prst="rect">
                <a:avLst/>
              </a:prstGeom>
              <a:ln w="12700" cap="flat">
                <a:noFill/>
                <a:miter lim="400000"/>
              </a:ln>
              <a:effectLst/>
            </p:spPr>
          </p:pic>
        </p:grpSp>
      </p:grpSp>
      <p:sp>
        <p:nvSpPr>
          <p:cNvPr id="698" name="Observational study…"/>
          <p:cNvSpPr txBox="1"/>
          <p:nvPr/>
        </p:nvSpPr>
        <p:spPr>
          <a:xfrm>
            <a:off x="10016815" y="2415529"/>
            <a:ext cx="4013760" cy="1758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spcBef>
                <a:spcPts val="2700"/>
              </a:spcBef>
              <a:defRPr sz="1800">
                <a:solidFill>
                  <a:srgbClr val="333333"/>
                </a:solidFill>
              </a:defRPr>
            </a:pPr>
            <a:r>
              <a:t>Observational study</a:t>
            </a:r>
          </a:p>
          <a:p>
            <a:pPr marL="228600" indent="-228600" algn="l" defTabSz="457200">
              <a:spcBef>
                <a:spcPts val="800"/>
              </a:spcBef>
              <a:buSzPct val="123000"/>
              <a:buChar char="•"/>
              <a:defRPr sz="1800">
                <a:solidFill>
                  <a:srgbClr val="333333"/>
                </a:solidFill>
              </a:defRPr>
            </a:pPr>
            <a:r>
              <a:t>n= 36,065</a:t>
            </a:r>
          </a:p>
          <a:p>
            <a:pPr marL="228600" indent="-228600" algn="l" defTabSz="457200">
              <a:spcBef>
                <a:spcPts val="800"/>
              </a:spcBef>
              <a:buSzPct val="123000"/>
              <a:buChar char="•"/>
              <a:defRPr sz="1800">
                <a:solidFill>
                  <a:srgbClr val="333333"/>
                </a:solidFill>
              </a:defRPr>
            </a:pPr>
            <a:r>
              <a:t>35% Patients &gt; 80 y.o.</a:t>
            </a:r>
          </a:p>
          <a:p>
            <a:pPr marL="228600" indent="-228600" algn="l" defTabSz="457200">
              <a:spcBef>
                <a:spcPts val="800"/>
              </a:spcBef>
              <a:buSzPct val="123000"/>
              <a:buChar char="•"/>
              <a:defRPr sz="1800">
                <a:solidFill>
                  <a:srgbClr val="333333"/>
                </a:solidFill>
              </a:defRPr>
            </a:pPr>
            <a:r>
              <a:t>Firs generation of Watchman device</a:t>
            </a:r>
          </a:p>
        </p:txBody>
      </p:sp>
      <p:sp>
        <p:nvSpPr>
          <p:cNvPr id="699" name="Elderly AF patients had a higher prevalence of major complications (6.7% vs. 5.7%, p &lt; 0.01) and mortality (0.4% vs. 0.1%, p &lt; 0.01) after LAAO device implantation in the crude analysis."/>
          <p:cNvSpPr txBox="1"/>
          <p:nvPr/>
        </p:nvSpPr>
        <p:spPr>
          <a:xfrm>
            <a:off x="4675684" y="9921773"/>
            <a:ext cx="14696025"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2700"/>
              </a:spcBef>
              <a:defRPr>
                <a:solidFill>
                  <a:srgbClr val="333333"/>
                </a:solidFill>
                <a:latin typeface="Georgia"/>
                <a:ea typeface="Georgia"/>
                <a:cs typeface="Georgia"/>
                <a:sym typeface="Georgia"/>
              </a:defRPr>
            </a:pPr>
            <a:r>
              <a:t>Elderly AF patients had a higher prevalence of major complications (6.7% vs. 5.7%, </a:t>
            </a:r>
            <a:r>
              <a:rPr i="1"/>
              <a:t>p</a:t>
            </a:r>
            <a:r>
              <a:t> &lt; 0.01) and mortality (0.4% vs. 0.1%, </a:t>
            </a:r>
            <a:r>
              <a:rPr i="1"/>
              <a:t>p</a:t>
            </a:r>
            <a:r>
              <a:t> &lt; 0.01) after LAAO device implantation in the crude analysis.</a:t>
            </a:r>
          </a:p>
        </p:txBody>
      </p:sp>
      <p:sp>
        <p:nvSpPr>
          <p:cNvPr id="700" name="Munir MB, Khan MZ, Darden D, et al. Association of advanced age with procedural complications and in-hospital outcomes from left atrial appendage occlusion device implantation in patients with atrial fibrillation: insights from the National Inpatient Sam"/>
          <p:cNvSpPr txBox="1"/>
          <p:nvPr/>
        </p:nvSpPr>
        <p:spPr>
          <a:xfrm>
            <a:off x="330282" y="13229440"/>
            <a:ext cx="23723436" cy="287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Munir MB, Khan MZ, Darden D, et al. Association of advanced age with procedural complications and in-hospital outcomes from left atrial appendage occlusion device implantation in patients with atrial fibrillation: insights from the National Inpatient Sample of 36,065 procedures. J Interv Card Electrophysiol 2022 Jun 22;</a:t>
            </a:r>
          </a:p>
        </p:txBody>
      </p:sp>
      <p:grpSp>
        <p:nvGrpSpPr>
          <p:cNvPr id="703" name="Group"/>
          <p:cNvGrpSpPr/>
          <p:nvPr/>
        </p:nvGrpSpPr>
        <p:grpSpPr>
          <a:xfrm>
            <a:off x="11818214" y="1103898"/>
            <a:ext cx="12698183" cy="664324"/>
            <a:chOff x="0" y="0"/>
            <a:chExt cx="12698182" cy="664322"/>
          </a:xfrm>
        </p:grpSpPr>
        <p:pic>
          <p:nvPicPr>
            <p:cNvPr id="701" name="Screen Shot 2022-12-01 at 17.22.37.png" descr="Screen Shot 2022-12-01 at 17.22.37.png"/>
            <p:cNvPicPr>
              <a:picLocks noChangeAspect="1"/>
            </p:cNvPicPr>
            <p:nvPr/>
          </p:nvPicPr>
          <p:blipFill>
            <a:blip r:embed="rId5">
              <a:extLst/>
            </a:blip>
            <a:srcRect l="0" t="58680" r="0" b="31792"/>
            <a:stretch>
              <a:fillRect/>
            </a:stretch>
          </p:blipFill>
          <p:spPr>
            <a:xfrm>
              <a:off x="0" y="0"/>
              <a:ext cx="12698183" cy="664323"/>
            </a:xfrm>
            <a:prstGeom prst="rect">
              <a:avLst/>
            </a:prstGeom>
            <a:ln w="12700" cap="flat">
              <a:noFill/>
              <a:miter lim="400000"/>
            </a:ln>
            <a:effectLst/>
          </p:spPr>
        </p:pic>
        <p:sp>
          <p:nvSpPr>
            <p:cNvPr id="702" name="Rounded Rectangle"/>
            <p:cNvSpPr/>
            <p:nvPr/>
          </p:nvSpPr>
          <p:spPr>
            <a:xfrm>
              <a:off x="1707481" y="59121"/>
              <a:ext cx="9028319" cy="54145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704" name="HAS - BLED"/>
          <p:cNvSpPr txBox="1"/>
          <p:nvPr/>
        </p:nvSpPr>
        <p:spPr>
          <a:xfrm>
            <a:off x="3746089" y="1044188"/>
            <a:ext cx="10199221" cy="7837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104" sz="4600">
                <a:solidFill>
                  <a:srgbClr val="000000"/>
                </a:solidFill>
              </a:defRPr>
            </a:lvl1pPr>
          </a:lstStyle>
          <a:p>
            <a:pPr/>
            <a:r>
              <a:t>HAS - BLED</a:t>
            </a:r>
          </a:p>
        </p:txBody>
      </p:sp>
      <p:grpSp>
        <p:nvGrpSpPr>
          <p:cNvPr id="707" name="Group"/>
          <p:cNvGrpSpPr/>
          <p:nvPr/>
        </p:nvGrpSpPr>
        <p:grpSpPr>
          <a:xfrm>
            <a:off x="22930191" y="551967"/>
            <a:ext cx="1071752" cy="12821353"/>
            <a:chOff x="0" y="0"/>
            <a:chExt cx="1071751" cy="12821352"/>
          </a:xfrm>
        </p:grpSpPr>
        <p:pic>
          <p:nvPicPr>
            <p:cNvPr id="705"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706"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1" name="Image" descr="Image"/>
          <p:cNvPicPr>
            <a:picLocks noChangeAspect="1"/>
          </p:cNvPicPr>
          <p:nvPr/>
        </p:nvPicPr>
        <p:blipFill>
          <a:blip r:embed="rId3">
            <a:extLst/>
          </a:blip>
          <a:stretch>
            <a:fillRect/>
          </a:stretch>
        </p:blipFill>
        <p:spPr>
          <a:xfrm>
            <a:off x="6040124" y="4174153"/>
            <a:ext cx="13496797" cy="8457730"/>
          </a:xfrm>
          <a:prstGeom prst="rect">
            <a:avLst/>
          </a:prstGeom>
          <a:ln w="12700">
            <a:miter lim="400000"/>
          </a:ln>
        </p:spPr>
      </p:pic>
      <p:grpSp>
        <p:nvGrpSpPr>
          <p:cNvPr id="714" name="Group"/>
          <p:cNvGrpSpPr/>
          <p:nvPr/>
        </p:nvGrpSpPr>
        <p:grpSpPr>
          <a:xfrm>
            <a:off x="11818214" y="1103898"/>
            <a:ext cx="12698183" cy="664324"/>
            <a:chOff x="0" y="0"/>
            <a:chExt cx="12698182" cy="664322"/>
          </a:xfrm>
        </p:grpSpPr>
        <p:pic>
          <p:nvPicPr>
            <p:cNvPr id="712" name="Screen Shot 2022-12-01 at 17.22.37.png" descr="Screen Shot 2022-12-01 at 17.22.37.png"/>
            <p:cNvPicPr>
              <a:picLocks noChangeAspect="1"/>
            </p:cNvPicPr>
            <p:nvPr/>
          </p:nvPicPr>
          <p:blipFill>
            <a:blip r:embed="rId4">
              <a:extLst/>
            </a:blip>
            <a:srcRect l="0" t="58680" r="0" b="31792"/>
            <a:stretch>
              <a:fillRect/>
            </a:stretch>
          </p:blipFill>
          <p:spPr>
            <a:xfrm>
              <a:off x="0" y="0"/>
              <a:ext cx="12698183" cy="664323"/>
            </a:xfrm>
            <a:prstGeom prst="rect">
              <a:avLst/>
            </a:prstGeom>
            <a:ln w="12700" cap="flat">
              <a:noFill/>
              <a:miter lim="400000"/>
            </a:ln>
            <a:effectLst/>
          </p:spPr>
        </p:pic>
        <p:sp>
          <p:nvSpPr>
            <p:cNvPr id="713" name="Rounded Rectangle"/>
            <p:cNvSpPr/>
            <p:nvPr/>
          </p:nvSpPr>
          <p:spPr>
            <a:xfrm>
              <a:off x="1707481" y="59121"/>
              <a:ext cx="9028319" cy="541451"/>
            </a:xfrm>
            <a:prstGeom prst="roundRect">
              <a:avLst>
                <a:gd name="adj" fmla="val 26784"/>
              </a:avLst>
            </a:prstGeom>
            <a:solidFill>
              <a:schemeClr val="accent5">
                <a:hueOff val="-82419"/>
                <a:satOff val="-9513"/>
                <a:lumOff val="-16343"/>
                <a:alpha val="39337"/>
              </a:schemeClr>
            </a:solidFill>
            <a:ln w="12700" cap="flat">
              <a:noFill/>
              <a:miter lim="400000"/>
            </a:ln>
            <a:effectLst/>
          </p:spPr>
          <p:txBody>
            <a:bodyPr wrap="square" lIns="50800" tIns="50800" rIns="50800" bIns="50800" numCol="1" anchor="ctr">
              <a:noAutofit/>
            </a:bodyPr>
            <a:lstStyle/>
            <a:p>
              <a:pPr defTabSz="825500">
                <a:defRPr sz="3200">
                  <a:solidFill>
                    <a:schemeClr val="accent3"/>
                  </a:solidFill>
                  <a:latin typeface="Helvetica Neue Medium"/>
                  <a:ea typeface="Helvetica Neue Medium"/>
                  <a:cs typeface="Helvetica Neue Medium"/>
                  <a:sym typeface="Helvetica Neue Medium"/>
                </a:defRPr>
              </a:pPr>
            </a:p>
          </p:txBody>
        </p:sp>
      </p:grpSp>
      <p:sp>
        <p:nvSpPr>
          <p:cNvPr id="715" name="HAS - BLED"/>
          <p:cNvSpPr txBox="1"/>
          <p:nvPr/>
        </p:nvSpPr>
        <p:spPr>
          <a:xfrm>
            <a:off x="3746089" y="1044188"/>
            <a:ext cx="10199221" cy="7837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1104" sz="4600">
                <a:solidFill>
                  <a:srgbClr val="000000"/>
                </a:solidFill>
              </a:defRPr>
            </a:lvl1pPr>
          </a:lstStyle>
          <a:p>
            <a:pPr/>
            <a:r>
              <a:t>HAS - BLED</a:t>
            </a:r>
          </a:p>
        </p:txBody>
      </p:sp>
      <p:sp>
        <p:nvSpPr>
          <p:cNvPr id="716" name="Munir MB, Khan MZ, Darden D, et al. Association of advanced age with procedural complications and in-hospital outcomes from left atrial appendage occlusion device implantation in patients with atrial fibrillation: insights from the National Inpatient Sam"/>
          <p:cNvSpPr txBox="1"/>
          <p:nvPr/>
        </p:nvSpPr>
        <p:spPr>
          <a:xfrm>
            <a:off x="330282" y="13229440"/>
            <a:ext cx="23723436" cy="2874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300"/>
            </a:lvl1pPr>
          </a:lstStyle>
          <a:p>
            <a:pPr/>
            <a:r>
              <a:t>Munir MB, Khan MZ, Darden D, et al. Association of advanced age with procedural complications and in-hospital outcomes from left atrial appendage occlusion device implantation in patients with atrial fibrillation: insights from the National Inpatient Sample of 36,065 procedures. J Interv Card Electrophysiol 2022 Jun 22;</a:t>
            </a:r>
          </a:p>
        </p:txBody>
      </p:sp>
      <p:sp>
        <p:nvSpPr>
          <p:cNvPr id="717" name="Unadjusted and adjusted associations of age &gt; 80 years with outcomes of mortality, major complications, prolonged length of stay, and increased hospitalization costs in patients undergoing percutaneous left atrial appendage occlusion"/>
          <p:cNvSpPr txBox="1"/>
          <p:nvPr/>
        </p:nvSpPr>
        <p:spPr>
          <a:xfrm>
            <a:off x="4657410" y="2560594"/>
            <a:ext cx="16262225"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b="1">
                <a:solidFill>
                  <a:srgbClr val="333333"/>
                </a:solidFill>
                <a:latin typeface="STIXGeneral-Regular"/>
                <a:ea typeface="STIXGeneral-Regular"/>
                <a:cs typeface="STIXGeneral-Regular"/>
                <a:sym typeface="STIXGeneral-Regular"/>
              </a:defRPr>
            </a:lvl1pPr>
          </a:lstStyle>
          <a:p>
            <a:pPr/>
            <a:r>
              <a:t>Unadjusted and adjusted associations of age &gt; 80 years with outcomes of mortality, major complications, prolonged length of stay, and increased hospitalization costs in patients undergoing percutaneous left atrial appendage occlusion</a:t>
            </a:r>
          </a:p>
        </p:txBody>
      </p:sp>
      <p:grpSp>
        <p:nvGrpSpPr>
          <p:cNvPr id="720" name="Group"/>
          <p:cNvGrpSpPr/>
          <p:nvPr/>
        </p:nvGrpSpPr>
        <p:grpSpPr>
          <a:xfrm>
            <a:off x="22930191" y="551967"/>
            <a:ext cx="1071752" cy="12821353"/>
            <a:chOff x="0" y="0"/>
            <a:chExt cx="1071751" cy="12821352"/>
          </a:xfrm>
        </p:grpSpPr>
        <p:pic>
          <p:nvPicPr>
            <p:cNvPr id="718" name="03.png" descr="03.png"/>
            <p:cNvPicPr>
              <a:picLocks noChangeAspect="1"/>
            </p:cNvPicPr>
            <p:nvPr/>
          </p:nvPicPr>
          <p:blipFill>
            <a:blip r:embed="rId5">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719" name="Image" descr="Image"/>
            <p:cNvPicPr>
              <a:picLocks noChangeAspect="1"/>
            </p:cNvPicPr>
            <p:nvPr/>
          </p:nvPicPr>
          <p:blipFill>
            <a:blip r:embed="rId6">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Last but not least."/>
          <p:cNvSpPr txBox="1"/>
          <p:nvPr/>
        </p:nvSpPr>
        <p:spPr>
          <a:xfrm>
            <a:off x="10092690" y="6509512"/>
            <a:ext cx="4198621"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000"/>
            </a:lvl1pPr>
          </a:lstStyle>
          <a:p>
            <a:pPr/>
            <a:r>
              <a:t>Last but not least.</a:t>
            </a:r>
          </a:p>
        </p:txBody>
      </p:sp>
      <p:grpSp>
        <p:nvGrpSpPr>
          <p:cNvPr id="727" name="Group"/>
          <p:cNvGrpSpPr/>
          <p:nvPr/>
        </p:nvGrpSpPr>
        <p:grpSpPr>
          <a:xfrm>
            <a:off x="22930191" y="551967"/>
            <a:ext cx="1071752" cy="12821353"/>
            <a:chOff x="0" y="0"/>
            <a:chExt cx="1071751" cy="12821352"/>
          </a:xfrm>
        </p:grpSpPr>
        <p:pic>
          <p:nvPicPr>
            <p:cNvPr id="725" name="03.png" descr="03.png"/>
            <p:cNvPicPr>
              <a:picLocks noChangeAspect="1"/>
            </p:cNvPicPr>
            <p:nvPr/>
          </p:nvPicPr>
          <p:blipFill>
            <a:blip r:embed="rId2">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726" name="Image" descr="Image"/>
            <p:cNvPicPr>
              <a:picLocks noChangeAspect="1"/>
            </p:cNvPicPr>
            <p:nvPr/>
          </p:nvPicPr>
          <p:blipFill>
            <a:blip r:embed="rId3">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9" name="Image" descr="Image"/>
          <p:cNvPicPr>
            <a:picLocks noChangeAspect="1"/>
          </p:cNvPicPr>
          <p:nvPr/>
        </p:nvPicPr>
        <p:blipFill>
          <a:blip r:embed="rId3">
            <a:extLst/>
          </a:blip>
          <a:stretch>
            <a:fillRect/>
          </a:stretch>
        </p:blipFill>
        <p:spPr>
          <a:xfrm>
            <a:off x="1015502" y="2472500"/>
            <a:ext cx="11121394" cy="12962436"/>
          </a:xfrm>
          <a:prstGeom prst="rect">
            <a:avLst/>
          </a:prstGeom>
          <a:ln w="12700">
            <a:miter lim="400000"/>
          </a:ln>
        </p:spPr>
      </p:pic>
      <p:sp>
        <p:nvSpPr>
          <p:cNvPr id="730" name="Patien compliance"/>
          <p:cNvSpPr txBox="1"/>
          <p:nvPr/>
        </p:nvSpPr>
        <p:spPr>
          <a:xfrm>
            <a:off x="2146939" y="1092087"/>
            <a:ext cx="7030585" cy="7091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b="1" sz="4000"/>
            </a:lvl1pPr>
          </a:lstStyle>
          <a:p>
            <a:pPr/>
            <a:r>
              <a:t>Patien compliance</a:t>
            </a:r>
          </a:p>
        </p:txBody>
      </p:sp>
      <p:pic>
        <p:nvPicPr>
          <p:cNvPr id="731" name="Image" descr="Image"/>
          <p:cNvPicPr>
            <a:picLocks noChangeAspect="1"/>
          </p:cNvPicPr>
          <p:nvPr/>
        </p:nvPicPr>
        <p:blipFill>
          <a:blip r:embed="rId4">
            <a:extLst/>
          </a:blip>
          <a:stretch>
            <a:fillRect/>
          </a:stretch>
        </p:blipFill>
        <p:spPr>
          <a:xfrm>
            <a:off x="13262268" y="2288612"/>
            <a:ext cx="9670337" cy="9138776"/>
          </a:xfrm>
          <a:prstGeom prst="rect">
            <a:avLst/>
          </a:prstGeom>
          <a:ln w="12700">
            <a:miter lim="400000"/>
          </a:ln>
        </p:spPr>
      </p:pic>
      <p:sp>
        <p:nvSpPr>
          <p:cNvPr id="732" name="Systematic reviews and Meta-Analyses flow diagram that details the number of studies identified by our search strategy screened and included in the final analysis"/>
          <p:cNvSpPr txBox="1"/>
          <p:nvPr/>
        </p:nvSpPr>
        <p:spPr>
          <a:xfrm>
            <a:off x="12907769" y="11886862"/>
            <a:ext cx="10891204" cy="1197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 Systematic reviews and Meta-Analyses flow diagram that details the number of studies identified by our search strategy screened and included in the final analysis</a:t>
            </a:r>
          </a:p>
        </p:txBody>
      </p:sp>
      <p:grpSp>
        <p:nvGrpSpPr>
          <p:cNvPr id="735" name="Group"/>
          <p:cNvGrpSpPr/>
          <p:nvPr/>
        </p:nvGrpSpPr>
        <p:grpSpPr>
          <a:xfrm>
            <a:off x="22930191" y="551967"/>
            <a:ext cx="1071752" cy="12821353"/>
            <a:chOff x="0" y="0"/>
            <a:chExt cx="1071751" cy="12821352"/>
          </a:xfrm>
        </p:grpSpPr>
        <p:pic>
          <p:nvPicPr>
            <p:cNvPr id="733" name="03.png" descr="03.png"/>
            <p:cNvPicPr>
              <a:picLocks noChangeAspect="1"/>
            </p:cNvPicPr>
            <p:nvPr/>
          </p:nvPicPr>
          <p:blipFill>
            <a:blip r:embed="rId5">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734" name="Image" descr="Image"/>
            <p:cNvPicPr>
              <a:picLocks noChangeAspect="1"/>
            </p:cNvPicPr>
            <p:nvPr/>
          </p:nvPicPr>
          <p:blipFill>
            <a:blip r:embed="rId6">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3" name="Group"/>
          <p:cNvGrpSpPr/>
          <p:nvPr/>
        </p:nvGrpSpPr>
        <p:grpSpPr>
          <a:xfrm>
            <a:off x="31946505" y="1073229"/>
            <a:ext cx="4309751" cy="12385435"/>
            <a:chOff x="0" y="0"/>
            <a:chExt cx="4309750" cy="12385433"/>
          </a:xfrm>
        </p:grpSpPr>
        <p:sp>
          <p:nvSpPr>
            <p:cNvPr id="199"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00"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201"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202"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212" name="Group"/>
          <p:cNvGrpSpPr/>
          <p:nvPr/>
        </p:nvGrpSpPr>
        <p:grpSpPr>
          <a:xfrm>
            <a:off x="-622769" y="618522"/>
            <a:ext cx="6239760" cy="12478956"/>
            <a:chOff x="0" y="0"/>
            <a:chExt cx="6239758" cy="12478955"/>
          </a:xfrm>
        </p:grpSpPr>
        <p:grpSp>
          <p:nvGrpSpPr>
            <p:cNvPr id="208" name="Group"/>
            <p:cNvGrpSpPr/>
            <p:nvPr/>
          </p:nvGrpSpPr>
          <p:grpSpPr>
            <a:xfrm>
              <a:off x="-1" y="0"/>
              <a:ext cx="6239760" cy="12478956"/>
              <a:chOff x="0" y="0"/>
              <a:chExt cx="6239758" cy="12478955"/>
            </a:xfrm>
          </p:grpSpPr>
          <p:sp>
            <p:nvSpPr>
              <p:cNvPr id="204" name="Callout"/>
              <p:cNvSpPr/>
              <p:nvPr/>
            </p:nvSpPr>
            <p:spPr>
              <a:xfrm>
                <a:off x="424349" y="5769564"/>
                <a:ext cx="5808723" cy="6709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7" y="0"/>
                      <a:pt x="15" y="0"/>
                    </a:cubicBezTo>
                    <a:lnTo>
                      <a:pt x="21585" y="0"/>
                    </a:lnTo>
                    <a:cubicBezTo>
                      <a:pt x="21593" y="0"/>
                      <a:pt x="21600" y="6"/>
                      <a:pt x="21600" y="13"/>
                    </a:cubicBezTo>
                    <a:lnTo>
                      <a:pt x="21600" y="21587"/>
                    </a:lnTo>
                    <a:cubicBezTo>
                      <a:pt x="21600" y="21594"/>
                      <a:pt x="21593" y="21600"/>
                      <a:pt x="21585" y="21600"/>
                    </a:cubicBezTo>
                    <a:lnTo>
                      <a:pt x="15" y="21600"/>
                    </a:lnTo>
                    <a:cubicBezTo>
                      <a:pt x="7"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reflection blurRad="0" stA="50000" stPos="0" endA="0" endPos="40000" dist="0" dir="5400000" fadeDir="5400000" sx="100000" sy="-100000" kx="0" ky="0" algn="bl" rotWithShape="0"/>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05" name="Callout"/>
              <p:cNvSpPr/>
              <p:nvPr/>
            </p:nvSpPr>
            <p:spPr>
              <a:xfrm>
                <a:off x="424349" y="403654"/>
                <a:ext cx="5815410" cy="5833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 y="0"/>
                    </a:moveTo>
                    <a:cubicBezTo>
                      <a:pt x="6" y="0"/>
                      <a:pt x="0" y="6"/>
                      <a:pt x="0" y="15"/>
                    </a:cubicBezTo>
                    <a:lnTo>
                      <a:pt x="0" y="19931"/>
                    </a:lnTo>
                    <a:cubicBezTo>
                      <a:pt x="0" y="19939"/>
                      <a:pt x="6" y="19945"/>
                      <a:pt x="15" y="19945"/>
                    </a:cubicBezTo>
                    <a:lnTo>
                      <a:pt x="8351" y="19945"/>
                    </a:lnTo>
                    <a:lnTo>
                      <a:pt x="10609" y="21600"/>
                    </a:lnTo>
                    <a:lnTo>
                      <a:pt x="12866" y="19945"/>
                    </a:lnTo>
                    <a:lnTo>
                      <a:pt x="21585" y="19945"/>
                    </a:lnTo>
                    <a:cubicBezTo>
                      <a:pt x="21594" y="19945"/>
                      <a:pt x="21600" y="19939"/>
                      <a:pt x="21600" y="19931"/>
                    </a:cubicBezTo>
                    <a:lnTo>
                      <a:pt x="21600" y="15"/>
                    </a:lnTo>
                    <a:cubicBezTo>
                      <a:pt x="21600" y="6"/>
                      <a:pt x="21594" y="0"/>
                      <a:pt x="21585" y="0"/>
                    </a:cubicBezTo>
                    <a:lnTo>
                      <a:pt x="15"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929292"/>
                    </a:solidFill>
                    <a:latin typeface="Helvetica Neue Medium"/>
                    <a:ea typeface="Helvetica Neue Medium"/>
                    <a:cs typeface="Helvetica Neue Medium"/>
                    <a:sym typeface="Helvetica Neue Medium"/>
                  </a:defRPr>
                </a:pPr>
              </a:p>
            </p:txBody>
          </p:sp>
          <p:sp>
            <p:nvSpPr>
              <p:cNvPr id="206" name="A"/>
              <p:cNvSpPr/>
              <p:nvPr/>
            </p:nvSpPr>
            <p:spPr>
              <a:xfrm>
                <a:off x="34952" y="0"/>
                <a:ext cx="1957550" cy="3525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207" name="Rectangle"/>
              <p:cNvSpPr/>
              <p:nvPr/>
            </p:nvSpPr>
            <p:spPr>
              <a:xfrm>
                <a:off x="0" y="1239487"/>
                <a:ext cx="409728" cy="261749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209" name="nticoagulation…"/>
            <p:cNvSpPr txBox="1"/>
            <p:nvPr/>
          </p:nvSpPr>
          <p:spPr>
            <a:xfrm>
              <a:off x="1467527" y="2177808"/>
              <a:ext cx="4711373" cy="170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baseline="17857" cap="all" sz="2800">
                  <a:solidFill>
                    <a:srgbClr val="929292"/>
                  </a:solidFill>
                  <a:latin typeface="DIN Alternate Bold"/>
                  <a:ea typeface="DIN Alternate Bold"/>
                  <a:cs typeface="DIN Alternate Bold"/>
                  <a:sym typeface="DIN Alternate Bold"/>
                </a:defRPr>
              </a:pPr>
              <a:r>
                <a:rPr baseline="12500" sz="4000"/>
                <a:t>nticoagulation</a:t>
              </a:r>
              <a:r>
                <a:t> </a:t>
              </a:r>
            </a:p>
            <a:p>
              <a:pPr defTabSz="825500">
                <a:defRPr baseline="17857" cap="all" sz="2800">
                  <a:solidFill>
                    <a:srgbClr val="929292"/>
                  </a:solidFill>
                  <a:latin typeface="DIN Alternate Bold"/>
                  <a:ea typeface="DIN Alternate Bold"/>
                  <a:cs typeface="DIN Alternate Bold"/>
                  <a:sym typeface="DIN Alternate Bold"/>
                </a:defRPr>
              </a:pPr>
            </a:p>
            <a:p>
              <a:pPr defTabSz="825500">
                <a:defRPr baseline="17857" cap="all" sz="2800">
                  <a:solidFill>
                    <a:srgbClr val="929292"/>
                  </a:solidFill>
                  <a:latin typeface="DIN Alternate Bold"/>
                  <a:ea typeface="DIN Alternate Bold"/>
                  <a:cs typeface="DIN Alternate Bold"/>
                  <a:sym typeface="DIN Alternate Bold"/>
                </a:defRPr>
              </a:pPr>
              <a:r>
                <a:t>avoid stroke</a:t>
              </a:r>
            </a:p>
          </p:txBody>
        </p:sp>
        <p:sp>
          <p:nvSpPr>
            <p:cNvPr id="210" name="↯"/>
            <p:cNvSpPr txBox="1"/>
            <p:nvPr/>
          </p:nvSpPr>
          <p:spPr>
            <a:xfrm>
              <a:off x="2874314" y="4822382"/>
              <a:ext cx="80784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baseline="9615" cap="all" sz="5200">
                  <a:solidFill>
                    <a:srgbClr val="929292"/>
                  </a:solidFill>
                  <a:latin typeface="STIXGeneral-Regular"/>
                  <a:ea typeface="STIXGeneral-Regular"/>
                  <a:cs typeface="STIXGeneral-Regular"/>
                  <a:sym typeface="STIXGeneral-Regular"/>
                </a:defRPr>
              </a:lvl1pPr>
            </a:lstStyle>
            <a:p>
              <a:pPr>
                <a:defRPr b="0"/>
              </a:pPr>
              <a:r>
                <a:rPr b="1"/>
                <a:t>↯</a:t>
              </a:r>
            </a:p>
          </p:txBody>
        </p:sp>
        <p:sp>
          <p:nvSpPr>
            <p:cNvPr id="211" name="1. Identify low-risk patients CHA2DS2-VASc 0(m), 1(f)…"/>
            <p:cNvSpPr txBox="1"/>
            <p:nvPr/>
          </p:nvSpPr>
          <p:spPr>
            <a:xfrm>
              <a:off x="828194" y="7327736"/>
              <a:ext cx="4900084" cy="4702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700">
                  <a:solidFill>
                    <a:srgbClr val="FFFFFF"/>
                  </a:solidFill>
                </a:defRPr>
              </a:pPr>
              <a:r>
                <a:t>1. Identify low-risk patients CHA</a:t>
              </a:r>
              <a:r>
                <a:rPr baseline="-5999"/>
                <a:t>2</a:t>
              </a:r>
              <a:r>
                <a:t>DS</a:t>
              </a:r>
              <a:r>
                <a:rPr baseline="-5999"/>
                <a:t>2</a:t>
              </a:r>
              <a:r>
                <a:t>-VASc 0(m), 1(f)</a:t>
              </a:r>
            </a:p>
            <a:p>
              <a:pPr>
                <a:defRPr sz="2700">
                  <a:solidFill>
                    <a:srgbClr val="FFFFFF"/>
                  </a:solidFill>
                </a:defRPr>
              </a:pPr>
            </a:p>
            <a:p>
              <a:pPr>
                <a:defRPr sz="2700">
                  <a:solidFill>
                    <a:srgbClr val="FFFFFF"/>
                  </a:solidFill>
                </a:defRPr>
              </a:pPr>
              <a:r>
                <a:t>2. Offer stroke prevention if CHA</a:t>
              </a:r>
              <a:r>
                <a:rPr baseline="-5999"/>
                <a:t>2</a:t>
              </a:r>
              <a:r>
                <a:t>DS</a:t>
              </a:r>
              <a:r>
                <a:rPr baseline="-5999"/>
                <a:t>2</a:t>
              </a:r>
              <a:r>
                <a:t>-VASc ≥1(m), 2(f)</a:t>
              </a:r>
            </a:p>
            <a:p>
              <a:pPr>
                <a:defRPr sz="2700">
                  <a:solidFill>
                    <a:srgbClr val="FFFFFF"/>
                  </a:solidFill>
                </a:defRPr>
              </a:pPr>
            </a:p>
            <a:p>
              <a:pPr>
                <a:defRPr sz="2700">
                  <a:solidFill>
                    <a:srgbClr val="FFFFFF"/>
                  </a:solidFill>
                </a:defRPr>
              </a:pPr>
              <a:r>
                <a:t>Assess bleeding risk, address modifiable bleeding risk factors</a:t>
              </a:r>
            </a:p>
            <a:p>
              <a:pPr>
                <a:defRPr sz="2700">
                  <a:solidFill>
                    <a:srgbClr val="FFFFFF"/>
                  </a:solidFill>
                </a:defRPr>
              </a:pPr>
            </a:p>
            <a:p>
              <a:pPr>
                <a:defRPr sz="2700">
                  <a:solidFill>
                    <a:srgbClr val="FFFFFF"/>
                  </a:solidFill>
                </a:defRPr>
              </a:pPr>
              <a:r>
                <a:t>3. Choose OAC (NOAC or VKA with well-managed TTR)</a:t>
              </a:r>
            </a:p>
          </p:txBody>
        </p:sp>
      </p:grpSp>
      <p:sp>
        <p:nvSpPr>
          <p:cNvPr id="213"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sp>
        <p:nvSpPr>
          <p:cNvPr id="214" name="AVOID STROKE: what we can do?"/>
          <p:cNvSpPr txBox="1"/>
          <p:nvPr/>
        </p:nvSpPr>
        <p:spPr>
          <a:xfrm>
            <a:off x="9798567" y="6534378"/>
            <a:ext cx="7333374" cy="6472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AVOID STROKE: what we can do?</a:t>
            </a:r>
          </a:p>
        </p:txBody>
      </p:sp>
      <p:grpSp>
        <p:nvGrpSpPr>
          <p:cNvPr id="217" name="Group"/>
          <p:cNvGrpSpPr/>
          <p:nvPr/>
        </p:nvGrpSpPr>
        <p:grpSpPr>
          <a:xfrm>
            <a:off x="22930191" y="551967"/>
            <a:ext cx="1071752" cy="12821353"/>
            <a:chOff x="0" y="0"/>
            <a:chExt cx="1071751" cy="12821352"/>
          </a:xfrm>
        </p:grpSpPr>
        <p:pic>
          <p:nvPicPr>
            <p:cNvPr id="215" name="03.png" descr="03.png"/>
            <p:cNvPicPr>
              <a:picLocks noChangeAspect="1"/>
            </p:cNvPicPr>
            <p:nvPr/>
          </p:nvPicPr>
          <p:blipFill>
            <a:blip r:embed="rId3">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216" name="Image" descr="Image"/>
            <p:cNvPicPr>
              <a:picLocks noChangeAspect="1"/>
            </p:cNvPicPr>
            <p:nvPr/>
          </p:nvPicPr>
          <p:blipFill>
            <a:blip r:embed="rId4">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9" name="IMG_2220.jpeg" descr="IMG_2220.jpeg"/>
          <p:cNvPicPr>
            <a:picLocks noChangeAspect="1"/>
          </p:cNvPicPr>
          <p:nvPr/>
        </p:nvPicPr>
        <p:blipFill>
          <a:blip r:embed="rId3">
            <a:extLst/>
          </a:blip>
          <a:stretch>
            <a:fillRect/>
          </a:stretch>
        </p:blipFill>
        <p:spPr>
          <a:xfrm>
            <a:off x="1266023" y="2317454"/>
            <a:ext cx="9888119" cy="9902387"/>
          </a:xfrm>
          <a:prstGeom prst="rect">
            <a:avLst/>
          </a:prstGeom>
          <a:ln w="12700">
            <a:miter lim="400000"/>
          </a:ln>
        </p:spPr>
      </p:pic>
      <p:sp>
        <p:nvSpPr>
          <p:cNvPr id="740" name="Results"/>
          <p:cNvSpPr txBox="1"/>
          <p:nvPr/>
        </p:nvSpPr>
        <p:spPr>
          <a:xfrm>
            <a:off x="5608407" y="1566285"/>
            <a:ext cx="1203351" cy="4610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Results</a:t>
            </a:r>
          </a:p>
        </p:txBody>
      </p:sp>
      <p:sp>
        <p:nvSpPr>
          <p:cNvPr id="741" name="Conclusion"/>
          <p:cNvSpPr txBox="1"/>
          <p:nvPr/>
        </p:nvSpPr>
        <p:spPr>
          <a:xfrm>
            <a:off x="16857319" y="1566285"/>
            <a:ext cx="1750772" cy="4610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Conclusion</a:t>
            </a:r>
          </a:p>
        </p:txBody>
      </p:sp>
      <p:sp>
        <p:nvSpPr>
          <p:cNvPr id="742" name="up to 30% of patients with AF are non-adherent, suggesting an important therapeutic challenge in this patient population"/>
          <p:cNvSpPr txBox="1"/>
          <p:nvPr/>
        </p:nvSpPr>
        <p:spPr>
          <a:xfrm>
            <a:off x="15218908" y="5230279"/>
            <a:ext cx="5572127" cy="3255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75000"/>
              </a:lnSpc>
            </a:pPr>
            <a:r>
              <a:t>up to </a:t>
            </a:r>
            <a:r>
              <a:rPr b="1" sz="4000"/>
              <a:t>30</a:t>
            </a:r>
            <a:r>
              <a:t>% of patients with AF are </a:t>
            </a:r>
            <a:r>
              <a:rPr b="1" sz="4000"/>
              <a:t>non-adherent</a:t>
            </a:r>
            <a:r>
              <a:t>, suggesting an important therapeutic challenge in this patient population</a:t>
            </a:r>
          </a:p>
        </p:txBody>
      </p:sp>
      <p:grpSp>
        <p:nvGrpSpPr>
          <p:cNvPr id="745" name="Group"/>
          <p:cNvGrpSpPr/>
          <p:nvPr/>
        </p:nvGrpSpPr>
        <p:grpSpPr>
          <a:xfrm>
            <a:off x="22930191" y="551967"/>
            <a:ext cx="1071752" cy="12821353"/>
            <a:chOff x="0" y="0"/>
            <a:chExt cx="1071751" cy="12821352"/>
          </a:xfrm>
        </p:grpSpPr>
        <p:pic>
          <p:nvPicPr>
            <p:cNvPr id="743"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744"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Percutaneous LAAO is an attractive alternative to OACs for reduction of stroke risk in AF patients."/>
          <p:cNvSpPr txBox="1"/>
          <p:nvPr/>
        </p:nvSpPr>
        <p:spPr>
          <a:xfrm>
            <a:off x="2162324" y="3587147"/>
            <a:ext cx="20059352" cy="13065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00000"/>
                </a:solidFill>
              </a:defRPr>
            </a:lvl1pPr>
          </a:lstStyle>
          <a:p>
            <a:pPr/>
            <a:r>
              <a:t>Percutaneous LAAO is an attractive alternative to OACs for reduction of stroke risk in AF patients. </a:t>
            </a:r>
          </a:p>
        </p:txBody>
      </p:sp>
      <p:sp>
        <p:nvSpPr>
          <p:cNvPr id="750" name="Much progress has been made over the last decade in making percutaneous LAAO safer and more effective for a significant proportion of patients with AF."/>
          <p:cNvSpPr txBox="1"/>
          <p:nvPr/>
        </p:nvSpPr>
        <p:spPr>
          <a:xfrm>
            <a:off x="2142000" y="5486815"/>
            <a:ext cx="20100001" cy="13065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00000"/>
                </a:solidFill>
              </a:defRPr>
            </a:lvl1pPr>
          </a:lstStyle>
          <a:p>
            <a:pPr/>
            <a:r>
              <a:t>Much progress has been made over the last decade in making percutaneous LAAO safer and more effective for a significant proportion of patients with AF.</a:t>
            </a:r>
          </a:p>
        </p:txBody>
      </p:sp>
      <p:sp>
        <p:nvSpPr>
          <p:cNvPr id="751" name="Because of robust data supporting OACs in reducing stroke risk in most AF patients, and lacking data regarding extending LAAO to all AF populations, LAAO should not be considered the primary therapy for all AF patients"/>
          <p:cNvSpPr txBox="1"/>
          <p:nvPr/>
        </p:nvSpPr>
        <p:spPr>
          <a:xfrm>
            <a:off x="2116797" y="7226951"/>
            <a:ext cx="20256623" cy="1916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00000"/>
                </a:solidFill>
              </a:defRPr>
            </a:lvl1pPr>
          </a:lstStyle>
          <a:p>
            <a:pPr/>
            <a:r>
              <a:t>Because of robust data supporting OACs in reducing stroke risk in most AF patients, and lacking data regarding extending LAAO to all AF populations, LAAO should not be considered the primary therapy for all AF patients</a:t>
            </a:r>
          </a:p>
        </p:txBody>
      </p:sp>
      <p:sp>
        <p:nvSpPr>
          <p:cNvPr id="752" name="Procedure should be reserved for patients with heightened stroke risk and contraindications to long-term OACs."/>
          <p:cNvSpPr txBox="1"/>
          <p:nvPr/>
        </p:nvSpPr>
        <p:spPr>
          <a:xfrm>
            <a:off x="2089457" y="9964897"/>
            <a:ext cx="20311304" cy="13065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a:solidFill>
                  <a:srgbClr val="000000"/>
                </a:solidFill>
              </a:defRPr>
            </a:lvl1pPr>
          </a:lstStyle>
          <a:p>
            <a:pPr/>
            <a:r>
              <a:t>Procedure should be reserved for patients with heightened stroke risk and contraindications to long-term OACs.</a:t>
            </a:r>
          </a:p>
        </p:txBody>
      </p:sp>
      <p:sp>
        <p:nvSpPr>
          <p:cNvPr id="753" name="CONCLUSION"/>
          <p:cNvSpPr txBox="1"/>
          <p:nvPr/>
        </p:nvSpPr>
        <p:spPr>
          <a:xfrm>
            <a:off x="9543145" y="2210529"/>
            <a:ext cx="3999358" cy="783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lvl1pPr>
          </a:lstStyle>
          <a:p>
            <a:pPr/>
            <a:r>
              <a:t>CONCLUSION</a:t>
            </a:r>
          </a:p>
        </p:txBody>
      </p:sp>
      <p:grpSp>
        <p:nvGrpSpPr>
          <p:cNvPr id="756" name="Group"/>
          <p:cNvGrpSpPr/>
          <p:nvPr/>
        </p:nvGrpSpPr>
        <p:grpSpPr>
          <a:xfrm>
            <a:off x="22930191" y="551967"/>
            <a:ext cx="1071752" cy="12821353"/>
            <a:chOff x="0" y="0"/>
            <a:chExt cx="1071751" cy="12821352"/>
          </a:xfrm>
        </p:grpSpPr>
        <p:pic>
          <p:nvPicPr>
            <p:cNvPr id="754" name="03.png" descr="03.png"/>
            <p:cNvPicPr>
              <a:picLocks noChangeAspect="1"/>
            </p:cNvPicPr>
            <p:nvPr/>
          </p:nvPicPr>
          <p:blipFill>
            <a:blip r:embed="rId3">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755" name="Image" descr="Image"/>
            <p:cNvPicPr>
              <a:picLocks noChangeAspect="1"/>
            </p:cNvPicPr>
            <p:nvPr/>
          </p:nvPicPr>
          <p:blipFill>
            <a:blip r:embed="rId4">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THANK YOU"/>
          <p:cNvSpPr txBox="1"/>
          <p:nvPr/>
        </p:nvSpPr>
        <p:spPr>
          <a:xfrm>
            <a:off x="10430637" y="6466236"/>
            <a:ext cx="3522727" cy="7835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500"/>
            </a:lvl1pPr>
          </a:lstStyle>
          <a:p>
            <a:pPr/>
            <a:r>
              <a:t>THANK YOU</a:t>
            </a:r>
          </a:p>
        </p:txBody>
      </p:sp>
      <p:pic>
        <p:nvPicPr>
          <p:cNvPr id="761" name="Image" descr="Image"/>
          <p:cNvPicPr>
            <a:picLocks noChangeAspect="1"/>
          </p:cNvPicPr>
          <p:nvPr/>
        </p:nvPicPr>
        <p:blipFill>
          <a:blip r:embed="rId2">
            <a:extLst/>
          </a:blip>
          <a:stretch>
            <a:fillRect/>
          </a:stretch>
        </p:blipFill>
        <p:spPr>
          <a:xfrm>
            <a:off x="3476468" y="798937"/>
            <a:ext cx="5526139" cy="1657842"/>
          </a:xfrm>
          <a:prstGeom prst="rect">
            <a:avLst/>
          </a:prstGeom>
          <a:ln w="12700">
            <a:miter lim="400000"/>
          </a:ln>
        </p:spPr>
      </p:pic>
      <p:pic>
        <p:nvPicPr>
          <p:cNvPr id="762" name="02.png" descr="02.png"/>
          <p:cNvPicPr>
            <a:picLocks noChangeAspect="1"/>
          </p:cNvPicPr>
          <p:nvPr/>
        </p:nvPicPr>
        <p:blipFill>
          <a:blip r:embed="rId3">
            <a:extLst/>
          </a:blip>
          <a:stretch>
            <a:fillRect/>
          </a:stretch>
        </p:blipFill>
        <p:spPr>
          <a:xfrm>
            <a:off x="14479199" y="808023"/>
            <a:ext cx="6574096" cy="163967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21" name="Stroke prevention methods"/>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Stroke prevention methods </a:t>
            </a:r>
          </a:p>
        </p:txBody>
      </p:sp>
      <p:pic>
        <p:nvPicPr>
          <p:cNvPr id="222" name="detox-drugs-pill-bottle.png" descr="detox-drugs-pill-bottle.png"/>
          <p:cNvPicPr>
            <a:picLocks noChangeAspect="1"/>
          </p:cNvPicPr>
          <p:nvPr/>
        </p:nvPicPr>
        <p:blipFill>
          <a:blip r:embed="rId3">
            <a:alphaModFix amt="27852"/>
            <a:extLst/>
          </a:blip>
          <a:stretch>
            <a:fillRect/>
          </a:stretch>
        </p:blipFill>
        <p:spPr>
          <a:xfrm flipH="1">
            <a:off x="-3866497" y="657848"/>
            <a:ext cx="7886175" cy="4305849"/>
          </a:xfrm>
          <a:prstGeom prst="rect">
            <a:avLst/>
          </a:prstGeom>
          <a:ln w="12700">
            <a:miter lim="400000"/>
          </a:ln>
        </p:spPr>
      </p:pic>
      <p:sp>
        <p:nvSpPr>
          <p:cNvPr id="223"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pic>
        <p:nvPicPr>
          <p:cNvPr id="224" name="Drawing" descr="Drawing"/>
          <p:cNvPicPr>
            <a:picLocks noChangeAspect="0"/>
          </p:cNvPicPr>
          <p:nvPr/>
        </p:nvPicPr>
        <p:blipFill>
          <a:blip r:embed="rId4">
            <a:extLst/>
          </a:blip>
          <a:stretch>
            <a:fillRect/>
          </a:stretch>
        </p:blipFill>
        <p:spPr>
          <a:xfrm>
            <a:off x="3198037" y="4606493"/>
            <a:ext cx="1390027" cy="871968"/>
          </a:xfrm>
          <a:prstGeom prst="rect">
            <a:avLst/>
          </a:prstGeom>
        </p:spPr>
      </p:pic>
      <p:grpSp>
        <p:nvGrpSpPr>
          <p:cNvPr id="231" name="Group"/>
          <p:cNvGrpSpPr/>
          <p:nvPr/>
        </p:nvGrpSpPr>
        <p:grpSpPr>
          <a:xfrm>
            <a:off x="4680389" y="671753"/>
            <a:ext cx="16925724" cy="11199835"/>
            <a:chOff x="0" y="0"/>
            <a:chExt cx="16925722" cy="11199833"/>
          </a:xfrm>
        </p:grpSpPr>
        <p:pic>
          <p:nvPicPr>
            <p:cNvPr id="226" name="Screen Shot 2022-11-22 at 14.46.15.png" descr="Screen Shot 2022-11-22 at 14.46.15.png"/>
            <p:cNvPicPr>
              <a:picLocks noChangeAspect="1"/>
            </p:cNvPicPr>
            <p:nvPr/>
          </p:nvPicPr>
          <p:blipFill>
            <a:blip r:embed="rId5">
              <a:alphaModFix amt="29703"/>
              <a:extLst/>
            </a:blip>
            <a:srcRect l="16994" t="62664" r="45459" b="18699"/>
            <a:stretch>
              <a:fillRect/>
            </a:stretch>
          </p:blipFill>
          <p:spPr>
            <a:xfrm>
              <a:off x="0" y="6487758"/>
              <a:ext cx="16876846" cy="4712076"/>
            </a:xfrm>
            <a:prstGeom prst="rect">
              <a:avLst/>
            </a:prstGeom>
            <a:ln w="12700" cap="flat">
              <a:noFill/>
              <a:miter lim="400000"/>
            </a:ln>
            <a:effectLst/>
          </p:spPr>
        </p:pic>
        <p:pic>
          <p:nvPicPr>
            <p:cNvPr id="227" name="Screen Shot 2022-11-22 at 14.46.15.png" descr="Screen Shot 2022-11-22 at 14.46.15.png"/>
            <p:cNvPicPr>
              <a:picLocks noChangeAspect="1"/>
            </p:cNvPicPr>
            <p:nvPr/>
          </p:nvPicPr>
          <p:blipFill>
            <a:blip r:embed="rId5">
              <a:alphaModFix amt="30000"/>
              <a:extLst/>
            </a:blip>
            <a:srcRect l="16775" t="22229" r="45678" b="56337"/>
            <a:stretch>
              <a:fillRect/>
            </a:stretch>
          </p:blipFill>
          <p:spPr>
            <a:xfrm>
              <a:off x="46822" y="1167528"/>
              <a:ext cx="16876847" cy="5419281"/>
            </a:xfrm>
            <a:prstGeom prst="rect">
              <a:avLst/>
            </a:prstGeom>
            <a:ln w="12700" cap="flat">
              <a:noFill/>
              <a:miter lim="400000"/>
            </a:ln>
            <a:effectLst/>
          </p:spPr>
        </p:pic>
        <p:sp>
          <p:nvSpPr>
            <p:cNvPr id="228" name="Recommendations for the prevention of thromboembolic events in AF"/>
            <p:cNvSpPr txBox="1"/>
            <p:nvPr/>
          </p:nvSpPr>
          <p:spPr>
            <a:xfrm>
              <a:off x="277167" y="753148"/>
              <a:ext cx="13981219" cy="990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457200">
                <a:spcBef>
                  <a:spcPts val="1200"/>
                </a:spcBef>
                <a:defRPr b="1">
                  <a:solidFill>
                    <a:srgbClr val="000000"/>
                  </a:solidFill>
                </a:defRPr>
              </a:lvl1pPr>
            </a:lstStyle>
            <a:p>
              <a:pPr/>
              <a:r>
                <a:t>Recommendations for the prevention of thromboembolic events in AF </a:t>
              </a:r>
            </a:p>
          </p:txBody>
        </p:sp>
        <p:sp>
          <p:nvSpPr>
            <p:cNvPr id="229" name="ANTICOAGULANTS"/>
            <p:cNvSpPr txBox="1"/>
            <p:nvPr/>
          </p:nvSpPr>
          <p:spPr>
            <a:xfrm>
              <a:off x="5940858" y="0"/>
              <a:ext cx="3808376" cy="5604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l" defTabSz="457200">
                <a:spcBef>
                  <a:spcPts val="1200"/>
                </a:spcBef>
                <a:defRPr b="1" sz="3000">
                  <a:solidFill>
                    <a:srgbClr val="000000"/>
                  </a:solidFill>
                </a:defRPr>
              </a:lvl1pPr>
            </a:lstStyle>
            <a:p>
              <a:pPr/>
              <a:r>
                <a:t>ANTICOAGULANTS</a:t>
              </a:r>
            </a:p>
          </p:txBody>
        </p:sp>
        <p:pic>
          <p:nvPicPr>
            <p:cNvPr id="230" name="Screen Shot 2022-11-22 at 14.46.15.png" descr="Screen Shot 2022-11-22 at 14.46.15.png"/>
            <p:cNvPicPr>
              <a:picLocks noChangeAspect="1"/>
            </p:cNvPicPr>
            <p:nvPr/>
          </p:nvPicPr>
          <p:blipFill>
            <a:blip r:embed="rId5">
              <a:extLst/>
            </a:blip>
            <a:srcRect l="16775" t="33614" r="45678" b="61106"/>
            <a:stretch>
              <a:fillRect/>
            </a:stretch>
          </p:blipFill>
          <p:spPr>
            <a:xfrm>
              <a:off x="48878" y="4056452"/>
              <a:ext cx="16876845" cy="1334877"/>
            </a:xfrm>
            <a:prstGeom prst="rect">
              <a:avLst/>
            </a:prstGeom>
            <a:ln w="12700" cap="flat">
              <a:noFill/>
              <a:miter lim="400000"/>
            </a:ln>
            <a:effectLst>
              <a:outerShdw sx="100000" sy="100000" kx="0" ky="0" algn="b" rotWithShape="0" blurRad="50800" dist="63500" dir="2700000">
                <a:srgbClr val="000000">
                  <a:alpha val="50000"/>
                </a:srgbClr>
              </a:outerShdw>
            </a:effectLst>
          </p:spPr>
        </p:pic>
      </p:grpSp>
      <p:grpSp>
        <p:nvGrpSpPr>
          <p:cNvPr id="234" name="Group"/>
          <p:cNvGrpSpPr/>
          <p:nvPr/>
        </p:nvGrpSpPr>
        <p:grpSpPr>
          <a:xfrm>
            <a:off x="22930191" y="551967"/>
            <a:ext cx="1071752" cy="12821353"/>
            <a:chOff x="0" y="0"/>
            <a:chExt cx="1071751" cy="12821352"/>
          </a:xfrm>
        </p:grpSpPr>
        <p:pic>
          <p:nvPicPr>
            <p:cNvPr id="232"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233"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2" name="Group"/>
          <p:cNvGrpSpPr/>
          <p:nvPr/>
        </p:nvGrpSpPr>
        <p:grpSpPr>
          <a:xfrm>
            <a:off x="31946505" y="1073229"/>
            <a:ext cx="4309751" cy="12385435"/>
            <a:chOff x="0" y="0"/>
            <a:chExt cx="4309750" cy="12385433"/>
          </a:xfrm>
        </p:grpSpPr>
        <p:sp>
          <p:nvSpPr>
            <p:cNvPr id="238"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B7A1FF"/>
                </a:gs>
                <a:gs pos="100000">
                  <a:srgbClr val="182CDB"/>
                </a:gs>
              </a:gsLst>
              <a:lin ang="5400000" scaled="0"/>
            </a:gradFill>
            <a:ln w="12700" cap="flat">
              <a:noFill/>
              <a:miter lim="400000"/>
            </a:ln>
            <a:effectLst>
              <a:outerShdw sx="100000" sy="100000" kx="0" ky="0" algn="b" rotWithShape="0" blurRad="812800" dist="25400" dir="54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39"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240" name="C"/>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B7A1FF"/>
                      </a:gs>
                      <a:gs pos="100000">
                        <a:srgbClr val="182CDB"/>
                      </a:gs>
                    </a:gsLst>
                    <a:lin ang="3744239" scaled="0"/>
                  </a:gradFill>
                  <a:latin typeface="Beirut Regular"/>
                  <a:ea typeface="Beirut Regular"/>
                  <a:cs typeface="Beirut Regular"/>
                  <a:sym typeface="Beirut Regular"/>
                </a:defRPr>
              </a:lvl1pPr>
            </a:lstStyle>
            <a:p>
              <a:pPr/>
              <a:r>
                <a:t>C</a:t>
              </a:r>
            </a:p>
          </p:txBody>
        </p:sp>
        <p:sp>
          <p:nvSpPr>
            <p:cNvPr id="241"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247" name="Group"/>
          <p:cNvGrpSpPr/>
          <p:nvPr/>
        </p:nvGrpSpPr>
        <p:grpSpPr>
          <a:xfrm>
            <a:off x="28073250" y="1073229"/>
            <a:ext cx="4309751" cy="12385435"/>
            <a:chOff x="0" y="0"/>
            <a:chExt cx="4309750" cy="12385433"/>
          </a:xfrm>
        </p:grpSpPr>
        <p:sp>
          <p:nvSpPr>
            <p:cNvPr id="243"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FA041"/>
                </a:gs>
                <a:gs pos="49139">
                  <a:srgbClr val="F66125"/>
                </a:gs>
                <a:gs pos="100000">
                  <a:srgbClr val="ED2309"/>
                </a:gs>
              </a:gsLst>
              <a:lin ang="5400000" scaled="0"/>
            </a:gradFill>
            <a:ln w="12700" cap="flat">
              <a:noFill/>
              <a:miter lim="400000"/>
            </a:ln>
            <a:effectLst>
              <a:outerShdw sx="100000" sy="100000" kx="0" ky="0" algn="b" rotWithShape="0" blurRad="571500" dist="63500" dir="2700000">
                <a:srgbClr val="000000">
                  <a:alpha val="50000"/>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44"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245" name="B"/>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9F58"/>
                      </a:gs>
                      <a:gs pos="100000">
                        <a:srgbClr val="DB1800"/>
                      </a:gs>
                    </a:gsLst>
                    <a:lin ang="3744239" scaled="0"/>
                  </a:gradFill>
                  <a:latin typeface="Beirut Regular"/>
                  <a:ea typeface="Beirut Regular"/>
                  <a:cs typeface="Beirut Regular"/>
                  <a:sym typeface="Beirut Regular"/>
                </a:defRPr>
              </a:lvl1pPr>
            </a:lstStyle>
            <a:p>
              <a:pPr/>
              <a:r>
                <a:t>B</a:t>
              </a:r>
            </a:p>
          </p:txBody>
        </p:sp>
        <p:sp>
          <p:nvSpPr>
            <p:cNvPr id="246"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252" name="Group"/>
          <p:cNvGrpSpPr/>
          <p:nvPr/>
        </p:nvGrpSpPr>
        <p:grpSpPr>
          <a:xfrm>
            <a:off x="24191084" y="1073230"/>
            <a:ext cx="4309751" cy="12385434"/>
            <a:chOff x="0" y="0"/>
            <a:chExt cx="4309750" cy="12385433"/>
          </a:xfrm>
        </p:grpSpPr>
        <p:sp>
          <p:nvSpPr>
            <p:cNvPr id="248" name="Callout"/>
            <p:cNvSpPr/>
            <p:nvPr/>
          </p:nvSpPr>
          <p:spPr>
            <a:xfrm>
              <a:off x="421168" y="5726324"/>
              <a:ext cx="3888583" cy="6659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10" y="0"/>
                    <a:pt x="23" y="0"/>
                  </a:cubicBezTo>
                  <a:lnTo>
                    <a:pt x="21577" y="0"/>
                  </a:lnTo>
                  <a:cubicBezTo>
                    <a:pt x="21590" y="0"/>
                    <a:pt x="21600" y="6"/>
                    <a:pt x="21600" y="13"/>
                  </a:cubicBezTo>
                  <a:lnTo>
                    <a:pt x="21600" y="21587"/>
                  </a:lnTo>
                  <a:cubicBezTo>
                    <a:pt x="21600" y="21594"/>
                    <a:pt x="21590" y="21600"/>
                    <a:pt x="21577" y="21600"/>
                  </a:cubicBezTo>
                  <a:lnTo>
                    <a:pt x="23" y="21600"/>
                  </a:lnTo>
                  <a:cubicBezTo>
                    <a:pt x="10"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49" name="Callout"/>
            <p:cNvSpPr/>
            <p:nvPr/>
          </p:nvSpPr>
          <p:spPr>
            <a:xfrm>
              <a:off x="421168" y="400629"/>
              <a:ext cx="3888583" cy="579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0"/>
                  </a:moveTo>
                  <a:cubicBezTo>
                    <a:pt x="10" y="0"/>
                    <a:pt x="0" y="6"/>
                    <a:pt x="0" y="15"/>
                  </a:cubicBezTo>
                  <a:lnTo>
                    <a:pt x="0" y="19901"/>
                  </a:lnTo>
                  <a:cubicBezTo>
                    <a:pt x="0" y="19910"/>
                    <a:pt x="10" y="19916"/>
                    <a:pt x="22" y="19916"/>
                  </a:cubicBezTo>
                  <a:lnTo>
                    <a:pt x="7830" y="19916"/>
                  </a:lnTo>
                  <a:lnTo>
                    <a:pt x="11181" y="21600"/>
                  </a:lnTo>
                  <a:lnTo>
                    <a:pt x="14534" y="19916"/>
                  </a:lnTo>
                  <a:lnTo>
                    <a:pt x="21578" y="19916"/>
                  </a:lnTo>
                  <a:cubicBezTo>
                    <a:pt x="21590" y="19916"/>
                    <a:pt x="21600" y="19910"/>
                    <a:pt x="21600" y="19901"/>
                  </a:cubicBezTo>
                  <a:lnTo>
                    <a:pt x="21600" y="15"/>
                  </a:lnTo>
                  <a:cubicBezTo>
                    <a:pt x="21600" y="6"/>
                    <a:pt x="21590" y="0"/>
                    <a:pt x="21578" y="0"/>
                  </a:cubicBezTo>
                  <a:lnTo>
                    <a:pt x="22"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FBFBFB"/>
                  </a:solidFill>
                  <a:latin typeface="Helvetica Neue Medium"/>
                  <a:ea typeface="Helvetica Neue Medium"/>
                  <a:cs typeface="Helvetica Neue Medium"/>
                  <a:sym typeface="Helvetica Neue Medium"/>
                </a:defRPr>
              </a:pPr>
            </a:p>
          </p:txBody>
        </p:sp>
        <p:sp>
          <p:nvSpPr>
            <p:cNvPr id="250" name="A"/>
            <p:cNvSpPr/>
            <p:nvPr/>
          </p:nvSpPr>
          <p:spPr>
            <a:xfrm>
              <a:off x="34690" y="0"/>
              <a:ext cx="1942879" cy="349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251" name="Rectangle"/>
            <p:cNvSpPr/>
            <p:nvPr/>
          </p:nvSpPr>
          <p:spPr>
            <a:xfrm>
              <a:off x="0" y="1230198"/>
              <a:ext cx="406657" cy="25978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grpSp>
        <p:nvGrpSpPr>
          <p:cNvPr id="261" name="Group"/>
          <p:cNvGrpSpPr/>
          <p:nvPr/>
        </p:nvGrpSpPr>
        <p:grpSpPr>
          <a:xfrm>
            <a:off x="-622769" y="618522"/>
            <a:ext cx="6239760" cy="12478956"/>
            <a:chOff x="0" y="0"/>
            <a:chExt cx="6239758" cy="12478955"/>
          </a:xfrm>
        </p:grpSpPr>
        <p:grpSp>
          <p:nvGrpSpPr>
            <p:cNvPr id="257" name="Group"/>
            <p:cNvGrpSpPr/>
            <p:nvPr/>
          </p:nvGrpSpPr>
          <p:grpSpPr>
            <a:xfrm>
              <a:off x="-1" y="0"/>
              <a:ext cx="6239760" cy="12478956"/>
              <a:chOff x="0" y="0"/>
              <a:chExt cx="6239758" cy="12478955"/>
            </a:xfrm>
          </p:grpSpPr>
          <p:sp>
            <p:nvSpPr>
              <p:cNvPr id="253" name="Callout"/>
              <p:cNvSpPr/>
              <p:nvPr/>
            </p:nvSpPr>
            <p:spPr>
              <a:xfrm>
                <a:off x="424349" y="5769564"/>
                <a:ext cx="5808723" cy="6709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7"/>
                    </a:moveTo>
                    <a:lnTo>
                      <a:pt x="0" y="13"/>
                    </a:lnTo>
                    <a:cubicBezTo>
                      <a:pt x="0" y="6"/>
                      <a:pt x="7" y="0"/>
                      <a:pt x="15" y="0"/>
                    </a:cubicBezTo>
                    <a:lnTo>
                      <a:pt x="21585" y="0"/>
                    </a:lnTo>
                    <a:cubicBezTo>
                      <a:pt x="21593" y="0"/>
                      <a:pt x="21600" y="6"/>
                      <a:pt x="21600" y="13"/>
                    </a:cubicBezTo>
                    <a:lnTo>
                      <a:pt x="21600" y="21587"/>
                    </a:lnTo>
                    <a:cubicBezTo>
                      <a:pt x="21600" y="21594"/>
                      <a:pt x="21593" y="21600"/>
                      <a:pt x="21585" y="21600"/>
                    </a:cubicBezTo>
                    <a:lnTo>
                      <a:pt x="15" y="21600"/>
                    </a:lnTo>
                    <a:cubicBezTo>
                      <a:pt x="7" y="21600"/>
                      <a:pt x="0" y="21594"/>
                      <a:pt x="0" y="21587"/>
                    </a:cubicBezTo>
                    <a:close/>
                  </a:path>
                </a:pathLst>
              </a:custGeom>
              <a:gradFill flip="none" rotWithShape="1">
                <a:gsLst>
                  <a:gs pos="0">
                    <a:srgbClr val="FCE11D"/>
                  </a:gs>
                  <a:gs pos="100000">
                    <a:srgbClr val="ED7948"/>
                  </a:gs>
                </a:gsLst>
                <a:lin ang="5400000" scaled="0"/>
              </a:gradFill>
              <a:ln w="12700" cap="flat">
                <a:noFill/>
                <a:miter lim="400000"/>
              </a:ln>
              <a:effectLst>
                <a:outerShdw sx="100000" sy="100000" kx="0" ky="0" algn="b" rotWithShape="0" blurRad="381000" dist="281833" dir="2700000">
                  <a:srgbClr val="000000">
                    <a:alpha val="27442"/>
                  </a:srgbClr>
                </a:outerShdw>
                <a:reflection blurRad="0" stA="50000" stPos="0" endA="0" endPos="40000" dist="0" dir="5400000" fadeDir="5400000" sx="100000" sy="-100000" kx="0" ky="0" algn="bl" rotWithShape="0"/>
              </a:effectLst>
            </p:spPr>
            <p:txBody>
              <a:bodyPr wrap="square" lIns="50800" tIns="50800" rIns="50800" bIns="50800" numCol="1" anchor="ctr">
                <a:noAutofit/>
              </a:bodyPr>
              <a:lstStyle/>
              <a:p>
                <a:pPr defTabSz="825500">
                  <a:defRPr sz="3200">
                    <a:solidFill>
                      <a:srgbClr val="000000"/>
                    </a:solidFill>
                    <a:latin typeface="Helvetica Neue Medium"/>
                    <a:ea typeface="Helvetica Neue Medium"/>
                    <a:cs typeface="Helvetica Neue Medium"/>
                    <a:sym typeface="Helvetica Neue Medium"/>
                  </a:defRPr>
                </a:pPr>
              </a:p>
            </p:txBody>
          </p:sp>
          <p:sp>
            <p:nvSpPr>
              <p:cNvPr id="254" name="Callout"/>
              <p:cNvSpPr/>
              <p:nvPr/>
            </p:nvSpPr>
            <p:spPr>
              <a:xfrm>
                <a:off x="424349" y="403654"/>
                <a:ext cx="5815410" cy="5833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 y="0"/>
                    </a:moveTo>
                    <a:cubicBezTo>
                      <a:pt x="6" y="0"/>
                      <a:pt x="0" y="6"/>
                      <a:pt x="0" y="15"/>
                    </a:cubicBezTo>
                    <a:lnTo>
                      <a:pt x="0" y="19931"/>
                    </a:lnTo>
                    <a:cubicBezTo>
                      <a:pt x="0" y="19939"/>
                      <a:pt x="6" y="19945"/>
                      <a:pt x="15" y="19945"/>
                    </a:cubicBezTo>
                    <a:lnTo>
                      <a:pt x="8351" y="19945"/>
                    </a:lnTo>
                    <a:lnTo>
                      <a:pt x="10609" y="21600"/>
                    </a:lnTo>
                    <a:lnTo>
                      <a:pt x="12866" y="19945"/>
                    </a:lnTo>
                    <a:lnTo>
                      <a:pt x="21585" y="19945"/>
                    </a:lnTo>
                    <a:cubicBezTo>
                      <a:pt x="21594" y="19945"/>
                      <a:pt x="21600" y="19939"/>
                      <a:pt x="21600" y="19931"/>
                    </a:cubicBezTo>
                    <a:lnTo>
                      <a:pt x="21600" y="15"/>
                    </a:lnTo>
                    <a:cubicBezTo>
                      <a:pt x="21600" y="6"/>
                      <a:pt x="21594" y="0"/>
                      <a:pt x="21585" y="0"/>
                    </a:cubicBezTo>
                    <a:lnTo>
                      <a:pt x="15" y="0"/>
                    </a:lnTo>
                    <a:close/>
                  </a:path>
                </a:pathLst>
              </a:custGeom>
              <a:gradFill flip="none" rotWithShape="1">
                <a:gsLst>
                  <a:gs pos="0">
                    <a:srgbClr val="FFFFFF"/>
                  </a:gs>
                  <a:gs pos="100000">
                    <a:srgbClr val="EAEAEA"/>
                  </a:gs>
                  <a:gs pos="100000">
                    <a:srgbClr val="D5D5D5"/>
                  </a:gs>
                </a:gsLst>
                <a:lin ang="5400000" scaled="0"/>
              </a:gradFill>
              <a:ln w="12700" cap="flat">
                <a:noFill/>
                <a:miter lim="400000"/>
              </a:ln>
              <a:effectLst>
                <a:outerShdw sx="100000" sy="100000" kx="0" ky="0" algn="b" rotWithShape="0" blurRad="304800" dist="253535" dir="2700000">
                  <a:srgbClr val="000000">
                    <a:alpha val="30036"/>
                  </a:srgbClr>
                </a:outerShdw>
              </a:effectLst>
            </p:spPr>
            <p:txBody>
              <a:bodyPr wrap="square" lIns="50800" tIns="50800" rIns="50800" bIns="50800" numCol="1" anchor="ctr">
                <a:noAutofit/>
              </a:bodyPr>
              <a:lstStyle/>
              <a:p>
                <a:pPr defTabSz="825500">
                  <a:defRPr sz="3200">
                    <a:solidFill>
                      <a:srgbClr val="929292"/>
                    </a:solidFill>
                    <a:latin typeface="Helvetica Neue Medium"/>
                    <a:ea typeface="Helvetica Neue Medium"/>
                    <a:cs typeface="Helvetica Neue Medium"/>
                    <a:sym typeface="Helvetica Neue Medium"/>
                  </a:defRPr>
                </a:pPr>
              </a:p>
            </p:txBody>
          </p:sp>
          <p:sp>
            <p:nvSpPr>
              <p:cNvPr id="255" name="A"/>
              <p:cNvSpPr/>
              <p:nvPr/>
            </p:nvSpPr>
            <p:spPr>
              <a:xfrm>
                <a:off x="34952" y="0"/>
                <a:ext cx="1957550" cy="35251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cubicBezTo>
                      <a:pt x="21462" y="3671"/>
                      <a:pt x="21518" y="7282"/>
                      <a:pt x="21519" y="10844"/>
                    </a:cubicBezTo>
                    <a:cubicBezTo>
                      <a:pt x="21519" y="14378"/>
                      <a:pt x="21464" y="17960"/>
                      <a:pt x="21600" y="21600"/>
                    </a:cubicBezTo>
                    <a:lnTo>
                      <a:pt x="0" y="21600"/>
                    </a:lnTo>
                    <a:lnTo>
                      <a:pt x="94" y="10495"/>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20000">
                    <a:gradFill flip="none" rotWithShape="1">
                      <a:gsLst>
                        <a:gs pos="0">
                          <a:srgbClr val="FFDC17"/>
                        </a:gs>
                        <a:gs pos="100000">
                          <a:srgbClr val="ED7948"/>
                        </a:gs>
                      </a:gsLst>
                      <a:lin ang="3744239" scaled="0"/>
                    </a:gradFill>
                    <a:latin typeface="Beirut Regular"/>
                    <a:ea typeface="Beirut Regular"/>
                    <a:cs typeface="Beirut Regular"/>
                    <a:sym typeface="Beirut Regular"/>
                  </a:defRPr>
                </a:lvl1pPr>
              </a:lstStyle>
              <a:p>
                <a:pPr/>
                <a:r>
                  <a:t>A</a:t>
                </a:r>
              </a:p>
            </p:txBody>
          </p:sp>
          <p:sp>
            <p:nvSpPr>
              <p:cNvPr id="256" name="Rectangle"/>
              <p:cNvSpPr/>
              <p:nvPr/>
            </p:nvSpPr>
            <p:spPr>
              <a:xfrm>
                <a:off x="0" y="1239487"/>
                <a:ext cx="409728" cy="2617493"/>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p>
            </p:txBody>
          </p:sp>
        </p:grpSp>
        <p:sp>
          <p:nvSpPr>
            <p:cNvPr id="258" name="nticoagulation…"/>
            <p:cNvSpPr txBox="1"/>
            <p:nvPr/>
          </p:nvSpPr>
          <p:spPr>
            <a:xfrm>
              <a:off x="1467527" y="2177808"/>
              <a:ext cx="4711373" cy="170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defTabSz="825500">
                <a:defRPr baseline="17857" cap="all" sz="2800">
                  <a:solidFill>
                    <a:srgbClr val="929292"/>
                  </a:solidFill>
                  <a:latin typeface="DIN Alternate Bold"/>
                  <a:ea typeface="DIN Alternate Bold"/>
                  <a:cs typeface="DIN Alternate Bold"/>
                  <a:sym typeface="DIN Alternate Bold"/>
                </a:defRPr>
              </a:pPr>
              <a:r>
                <a:rPr baseline="12500" sz="4000"/>
                <a:t>nticoagulation</a:t>
              </a:r>
              <a:r>
                <a:t> </a:t>
              </a:r>
            </a:p>
            <a:p>
              <a:pPr defTabSz="825500">
                <a:defRPr baseline="17857" cap="all" sz="2800">
                  <a:solidFill>
                    <a:srgbClr val="929292"/>
                  </a:solidFill>
                  <a:latin typeface="DIN Alternate Bold"/>
                  <a:ea typeface="DIN Alternate Bold"/>
                  <a:cs typeface="DIN Alternate Bold"/>
                  <a:sym typeface="DIN Alternate Bold"/>
                </a:defRPr>
              </a:pPr>
            </a:p>
            <a:p>
              <a:pPr defTabSz="825500">
                <a:defRPr baseline="17857" cap="all" sz="2800">
                  <a:solidFill>
                    <a:srgbClr val="929292"/>
                  </a:solidFill>
                  <a:latin typeface="DIN Alternate Bold"/>
                  <a:ea typeface="DIN Alternate Bold"/>
                  <a:cs typeface="DIN Alternate Bold"/>
                  <a:sym typeface="DIN Alternate Bold"/>
                </a:defRPr>
              </a:pPr>
              <a:r>
                <a:t>avoid stroke</a:t>
              </a:r>
            </a:p>
          </p:txBody>
        </p:sp>
        <p:sp>
          <p:nvSpPr>
            <p:cNvPr id="259" name="↯"/>
            <p:cNvSpPr txBox="1"/>
            <p:nvPr/>
          </p:nvSpPr>
          <p:spPr>
            <a:xfrm>
              <a:off x="2874314" y="4822382"/>
              <a:ext cx="807844" cy="116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1" baseline="9615" cap="all" sz="5200">
                  <a:solidFill>
                    <a:srgbClr val="929292"/>
                  </a:solidFill>
                  <a:latin typeface="STIXGeneral-Regular"/>
                  <a:ea typeface="STIXGeneral-Regular"/>
                  <a:cs typeface="STIXGeneral-Regular"/>
                  <a:sym typeface="STIXGeneral-Regular"/>
                </a:defRPr>
              </a:lvl1pPr>
            </a:lstStyle>
            <a:p>
              <a:pPr>
                <a:defRPr b="0"/>
              </a:pPr>
              <a:r>
                <a:rPr b="1"/>
                <a:t>↯</a:t>
              </a:r>
            </a:p>
          </p:txBody>
        </p:sp>
        <p:sp>
          <p:nvSpPr>
            <p:cNvPr id="260" name="1. Identify low-risk patients CHA2DS2-VASc 0(m), 1(f)…"/>
            <p:cNvSpPr txBox="1"/>
            <p:nvPr/>
          </p:nvSpPr>
          <p:spPr>
            <a:xfrm>
              <a:off x="828194" y="7327736"/>
              <a:ext cx="4900084" cy="4702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defRPr sz="2700">
                  <a:solidFill>
                    <a:srgbClr val="FFFFFF"/>
                  </a:solidFill>
                </a:defRPr>
              </a:pPr>
              <a:r>
                <a:t>1. Identify low-risk patients CHA</a:t>
              </a:r>
              <a:r>
                <a:rPr baseline="-5999"/>
                <a:t>2</a:t>
              </a:r>
              <a:r>
                <a:t>DS</a:t>
              </a:r>
              <a:r>
                <a:rPr baseline="-5999"/>
                <a:t>2</a:t>
              </a:r>
              <a:r>
                <a:t>-VASc 0(m), 1(f)</a:t>
              </a:r>
            </a:p>
            <a:p>
              <a:pPr>
                <a:defRPr sz="2700">
                  <a:solidFill>
                    <a:srgbClr val="FFFFFF"/>
                  </a:solidFill>
                </a:defRPr>
              </a:pPr>
            </a:p>
            <a:p>
              <a:pPr>
                <a:defRPr sz="2700">
                  <a:solidFill>
                    <a:srgbClr val="FFFFFF"/>
                  </a:solidFill>
                </a:defRPr>
              </a:pPr>
              <a:r>
                <a:t>2. Offer stroke prevention if CHA</a:t>
              </a:r>
              <a:r>
                <a:rPr baseline="-5999"/>
                <a:t>2</a:t>
              </a:r>
              <a:r>
                <a:t>DS</a:t>
              </a:r>
              <a:r>
                <a:rPr baseline="-5999"/>
                <a:t>2</a:t>
              </a:r>
              <a:r>
                <a:t>-VASc ≥1(m), 2(f)</a:t>
              </a:r>
            </a:p>
            <a:p>
              <a:pPr>
                <a:defRPr sz="2700">
                  <a:solidFill>
                    <a:srgbClr val="FFFFFF"/>
                  </a:solidFill>
                </a:defRPr>
              </a:pPr>
            </a:p>
            <a:p>
              <a:pPr>
                <a:defRPr sz="2700">
                  <a:solidFill>
                    <a:srgbClr val="FFFFFF"/>
                  </a:solidFill>
                </a:defRPr>
              </a:pPr>
              <a:r>
                <a:t>Assess bleeding risk, address modifiable bleeding risk factors</a:t>
              </a:r>
            </a:p>
            <a:p>
              <a:pPr>
                <a:defRPr sz="2700">
                  <a:solidFill>
                    <a:srgbClr val="FFFFFF"/>
                  </a:solidFill>
                </a:defRPr>
              </a:pPr>
            </a:p>
            <a:p>
              <a:pPr>
                <a:defRPr sz="2700">
                  <a:solidFill>
                    <a:srgbClr val="FFFFFF"/>
                  </a:solidFill>
                </a:defRPr>
              </a:pPr>
              <a:r>
                <a:t>3. Choose OAC (NOAC or VKA with well-managed TTR)</a:t>
              </a:r>
            </a:p>
          </p:txBody>
        </p:sp>
      </p:grpSp>
      <p:grpSp>
        <p:nvGrpSpPr>
          <p:cNvPr id="268" name="Group"/>
          <p:cNvGrpSpPr/>
          <p:nvPr/>
        </p:nvGrpSpPr>
        <p:grpSpPr>
          <a:xfrm>
            <a:off x="6804076" y="5210489"/>
            <a:ext cx="16757079" cy="2187024"/>
            <a:chOff x="0" y="0"/>
            <a:chExt cx="16757078" cy="2187023"/>
          </a:xfrm>
        </p:grpSpPr>
        <p:sp>
          <p:nvSpPr>
            <p:cNvPr id="262" name="stroke"/>
            <p:cNvSpPr txBox="1"/>
            <p:nvPr/>
          </p:nvSpPr>
          <p:spPr>
            <a:xfrm>
              <a:off x="5744313" y="0"/>
              <a:ext cx="4711374" cy="571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825500">
                <a:defRPr baseline="17857" cap="all" sz="2800">
                  <a:latin typeface="DIN Alternate Bold"/>
                  <a:ea typeface="DIN Alternate Bold"/>
                  <a:cs typeface="DIN Alternate Bold"/>
                  <a:sym typeface="DIN Alternate Bold"/>
                </a:defRPr>
              </a:lvl1pPr>
            </a:lstStyle>
            <a:p>
              <a:pPr/>
              <a:r>
                <a:t>stroke</a:t>
              </a:r>
            </a:p>
          </p:txBody>
        </p:sp>
        <p:grpSp>
          <p:nvGrpSpPr>
            <p:cNvPr id="265" name="Group"/>
            <p:cNvGrpSpPr/>
            <p:nvPr/>
          </p:nvGrpSpPr>
          <p:grpSpPr>
            <a:xfrm>
              <a:off x="0" y="948047"/>
              <a:ext cx="16200001" cy="718329"/>
              <a:chOff x="0" y="0"/>
              <a:chExt cx="16200000" cy="718327"/>
            </a:xfrm>
          </p:grpSpPr>
          <p:sp>
            <p:nvSpPr>
              <p:cNvPr id="263" name="13 %"/>
              <p:cNvSpPr/>
              <p:nvPr/>
            </p:nvSpPr>
            <p:spPr>
              <a:xfrm>
                <a:off x="0" y="0"/>
                <a:ext cx="16200001" cy="718328"/>
              </a:xfrm>
              <a:prstGeom prst="roundRect">
                <a:avLst>
                  <a:gd name="adj" fmla="val 26520"/>
                </a:avLst>
              </a:prstGeom>
              <a:solidFill>
                <a:schemeClr val="accent5">
                  <a:hueOff val="-82419"/>
                  <a:satOff val="-9513"/>
                  <a:lumOff val="-16343"/>
                </a:schemeClr>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r" defTabSz="825500">
                  <a:defRPr sz="3200">
                    <a:solidFill>
                      <a:srgbClr val="FFFFFF"/>
                    </a:solidFill>
                    <a:latin typeface="Helvetica Neue Medium"/>
                    <a:ea typeface="Helvetica Neue Medium"/>
                    <a:cs typeface="Helvetica Neue Medium"/>
                    <a:sym typeface="Helvetica Neue Medium"/>
                  </a:defRPr>
                </a:lvl1pPr>
              </a:lstStyle>
              <a:p>
                <a:pPr/>
                <a:r>
                  <a:t>13 %  </a:t>
                </a:r>
              </a:p>
            </p:txBody>
          </p:sp>
          <p:sp>
            <p:nvSpPr>
              <p:cNvPr id="264" name="87 %"/>
              <p:cNvSpPr/>
              <p:nvPr/>
            </p:nvSpPr>
            <p:spPr>
              <a:xfrm>
                <a:off x="0" y="0"/>
                <a:ext cx="14400001" cy="718328"/>
              </a:xfrm>
              <a:prstGeom prst="roundRect">
                <a:avLst>
                  <a:gd name="adj" fmla="val 26520"/>
                </a:avLst>
              </a:prstGeom>
              <a:solidFill>
                <a:schemeClr val="accent4">
                  <a:hueOff val="-476017"/>
                  <a:lumOff val="-10042"/>
                </a:schemeClr>
              </a:solidFill>
              <a:ln w="127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825500">
                  <a:defRPr sz="3200">
                    <a:solidFill>
                      <a:srgbClr val="FFFFFF"/>
                    </a:solidFill>
                    <a:latin typeface="Helvetica Neue Medium"/>
                    <a:ea typeface="Helvetica Neue Medium"/>
                    <a:cs typeface="Helvetica Neue Medium"/>
                    <a:sym typeface="Helvetica Neue Medium"/>
                  </a:defRPr>
                </a:lvl1pPr>
              </a:lstStyle>
              <a:p>
                <a:pPr/>
                <a:r>
                  <a:t>87 %</a:t>
                </a:r>
              </a:p>
            </p:txBody>
          </p:sp>
        </p:grpSp>
        <p:sp>
          <p:nvSpPr>
            <p:cNvPr id="266" name="ISCHEMIC"/>
            <p:cNvSpPr txBox="1"/>
            <p:nvPr/>
          </p:nvSpPr>
          <p:spPr>
            <a:xfrm>
              <a:off x="6450250" y="1725657"/>
              <a:ext cx="1581608"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ISCHEMIC</a:t>
              </a:r>
            </a:p>
          </p:txBody>
        </p:sp>
        <p:sp>
          <p:nvSpPr>
            <p:cNvPr id="267" name="Hemmoragic"/>
            <p:cNvSpPr txBox="1"/>
            <p:nvPr/>
          </p:nvSpPr>
          <p:spPr>
            <a:xfrm>
              <a:off x="14537219" y="1725657"/>
              <a:ext cx="2219859" cy="4613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cap="all"/>
              </a:lvl1pPr>
            </a:lstStyle>
            <a:p>
              <a:pPr/>
              <a:r>
                <a:t>Hemmoragic</a:t>
              </a:r>
            </a:p>
          </p:txBody>
        </p:sp>
      </p:grpSp>
      <p:sp>
        <p:nvSpPr>
          <p:cNvPr id="269"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grpSp>
        <p:nvGrpSpPr>
          <p:cNvPr id="272" name="Group"/>
          <p:cNvGrpSpPr/>
          <p:nvPr/>
        </p:nvGrpSpPr>
        <p:grpSpPr>
          <a:xfrm>
            <a:off x="22930191" y="551967"/>
            <a:ext cx="1071752" cy="12821353"/>
            <a:chOff x="0" y="0"/>
            <a:chExt cx="1071751" cy="12821352"/>
          </a:xfrm>
        </p:grpSpPr>
        <p:pic>
          <p:nvPicPr>
            <p:cNvPr id="270" name="03.png" descr="03.png"/>
            <p:cNvPicPr>
              <a:picLocks noChangeAspect="1"/>
            </p:cNvPicPr>
            <p:nvPr/>
          </p:nvPicPr>
          <p:blipFill>
            <a:blip r:embed="rId3">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271" name="Image" descr="Image"/>
            <p:cNvPicPr>
              <a:picLocks noChangeAspect="1"/>
            </p:cNvPicPr>
            <p:nvPr/>
          </p:nvPicPr>
          <p:blipFill>
            <a:blip r:embed="rId4">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276" name="Peter Roth et al.  The Pericardium-Reinforced Technique of Amputation of the Left Atrial Appendage: Quick, Safe, and Simple. The Annals of Thoracic Surgery, Volume 90, Issue 1 , Pages e11-e13, July 2010…"/>
          <p:cNvSpPr txBox="1"/>
          <p:nvPr/>
        </p:nvSpPr>
        <p:spPr>
          <a:xfrm>
            <a:off x="772835" y="12934291"/>
            <a:ext cx="18745266" cy="508579"/>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marL="177800" indent="-177800" algn="l" defTabSz="1285875">
              <a:buSzPct val="123000"/>
              <a:buChar char="*"/>
              <a:defRPr sz="1400">
                <a:solidFill>
                  <a:srgbClr val="1A1A1A"/>
                </a:solidFill>
                <a:uFill>
                  <a:solidFill>
                    <a:srgbClr val="1A1A1A"/>
                  </a:solidFill>
                </a:uFill>
              </a:defRPr>
            </a:pPr>
            <a:r>
              <a:t>Peter Roth et al.  </a:t>
            </a:r>
            <a:r>
              <a:rPr>
                <a:solidFill>
                  <a:srgbClr val="333333"/>
                </a:solidFill>
              </a:rPr>
              <a:t>The Pericardium-Reinforced Technique of Amputation of the Left Atrial Appendage: Quick, Safe, and Simple. </a:t>
            </a:r>
            <a:r>
              <a:t>The Annals of Thoracic Surgery, Volume 90, Issue 1 , Pages e11-e13, July 2010</a:t>
            </a:r>
          </a:p>
          <a:p>
            <a:pPr algn="l">
              <a:defRPr sz="1400"/>
            </a:pPr>
            <a:r>
              <a:t>2020 ESC Guidelines for the diagnosis and management of atrial fibrillation, Gerhard Hindrickset.al., European Heart Journal, Volume 42, Issue 5, 1 February 2021, Pages 373–498</a:t>
            </a:r>
          </a:p>
        </p:txBody>
      </p:sp>
      <p:grpSp>
        <p:nvGrpSpPr>
          <p:cNvPr id="281" name="Group"/>
          <p:cNvGrpSpPr/>
          <p:nvPr/>
        </p:nvGrpSpPr>
        <p:grpSpPr>
          <a:xfrm>
            <a:off x="6084446" y="4213146"/>
            <a:ext cx="15250179" cy="3393657"/>
            <a:chOff x="0" y="0"/>
            <a:chExt cx="15250177" cy="3393656"/>
          </a:xfrm>
        </p:grpSpPr>
        <p:pic>
          <p:nvPicPr>
            <p:cNvPr id="277" name="watchman_backround3.png" descr="watchman_backround3.png"/>
            <p:cNvPicPr>
              <a:picLocks noChangeAspect="1"/>
            </p:cNvPicPr>
            <p:nvPr/>
          </p:nvPicPr>
          <p:blipFill>
            <a:blip r:embed="rId3">
              <a:extLst/>
            </a:blip>
            <a:stretch>
              <a:fillRect/>
            </a:stretch>
          </p:blipFill>
          <p:spPr>
            <a:xfrm>
              <a:off x="4927221" y="0"/>
              <a:ext cx="3345280" cy="3292058"/>
            </a:xfrm>
            <a:prstGeom prst="rect">
              <a:avLst/>
            </a:prstGeom>
            <a:ln w="12700" cap="flat">
              <a:noFill/>
              <a:miter lim="400000"/>
            </a:ln>
            <a:effectLst/>
          </p:spPr>
        </p:pic>
        <p:pic>
          <p:nvPicPr>
            <p:cNvPr id="278" name="droppedImage-1.tiff" descr="droppedImage-1.tiff"/>
            <p:cNvPicPr>
              <a:picLocks noChangeAspect="1"/>
            </p:cNvPicPr>
            <p:nvPr/>
          </p:nvPicPr>
          <p:blipFill>
            <a:blip r:embed="rId4">
              <a:extLst/>
            </a:blip>
            <a:srcRect l="31226" t="42921" r="6515" b="36832"/>
            <a:stretch>
              <a:fillRect/>
            </a:stretch>
          </p:blipFill>
          <p:spPr>
            <a:xfrm rot="1147527">
              <a:off x="12061798" y="1454739"/>
              <a:ext cx="3028920" cy="1483670"/>
            </a:xfrm>
            <a:custGeom>
              <a:avLst/>
              <a:gdLst/>
              <a:ahLst/>
              <a:cxnLst>
                <a:cxn ang="0">
                  <a:pos x="wd2" y="hd2"/>
                </a:cxn>
                <a:cxn ang="5400000">
                  <a:pos x="wd2" y="hd2"/>
                </a:cxn>
                <a:cxn ang="10800000">
                  <a:pos x="wd2" y="hd2"/>
                </a:cxn>
                <a:cxn ang="16200000">
                  <a:pos x="wd2" y="hd2"/>
                </a:cxn>
              </a:cxnLst>
              <a:rect l="0" t="0" r="r" b="b"/>
              <a:pathLst>
                <a:path w="21520" h="21393" fill="norm" stroke="1" extrusionOk="0">
                  <a:moveTo>
                    <a:pt x="17535" y="699"/>
                  </a:moveTo>
                  <a:cubicBezTo>
                    <a:pt x="17438" y="802"/>
                    <a:pt x="17369" y="947"/>
                    <a:pt x="17275" y="1185"/>
                  </a:cubicBezTo>
                  <a:cubicBezTo>
                    <a:pt x="16883" y="2180"/>
                    <a:pt x="16597" y="2649"/>
                    <a:pt x="16261" y="2850"/>
                  </a:cubicBezTo>
                  <a:cubicBezTo>
                    <a:pt x="16079" y="2959"/>
                    <a:pt x="15930" y="3132"/>
                    <a:pt x="15930" y="3234"/>
                  </a:cubicBezTo>
                  <a:cubicBezTo>
                    <a:pt x="15930" y="3438"/>
                    <a:pt x="15380" y="4201"/>
                    <a:pt x="15204" y="4242"/>
                  </a:cubicBezTo>
                  <a:cubicBezTo>
                    <a:pt x="15061" y="4276"/>
                    <a:pt x="14243" y="4909"/>
                    <a:pt x="14149" y="5057"/>
                  </a:cubicBezTo>
                  <a:cubicBezTo>
                    <a:pt x="14081" y="5165"/>
                    <a:pt x="13930" y="5290"/>
                    <a:pt x="12951" y="6076"/>
                  </a:cubicBezTo>
                  <a:cubicBezTo>
                    <a:pt x="12731" y="6253"/>
                    <a:pt x="12456" y="6490"/>
                    <a:pt x="12336" y="6600"/>
                  </a:cubicBezTo>
                  <a:cubicBezTo>
                    <a:pt x="11870" y="7027"/>
                    <a:pt x="11171" y="7585"/>
                    <a:pt x="10782" y="7845"/>
                  </a:cubicBezTo>
                  <a:cubicBezTo>
                    <a:pt x="10558" y="7995"/>
                    <a:pt x="10050" y="8387"/>
                    <a:pt x="9653" y="8718"/>
                  </a:cubicBezTo>
                  <a:cubicBezTo>
                    <a:pt x="9257" y="9049"/>
                    <a:pt x="8908" y="9323"/>
                    <a:pt x="8879" y="9323"/>
                  </a:cubicBezTo>
                  <a:cubicBezTo>
                    <a:pt x="8850" y="9323"/>
                    <a:pt x="8636" y="9542"/>
                    <a:pt x="8402" y="9811"/>
                  </a:cubicBezTo>
                  <a:cubicBezTo>
                    <a:pt x="8168" y="10079"/>
                    <a:pt x="7747" y="10506"/>
                    <a:pt x="7468" y="10758"/>
                  </a:cubicBezTo>
                  <a:cubicBezTo>
                    <a:pt x="6897" y="11277"/>
                    <a:pt x="5695" y="12348"/>
                    <a:pt x="5365" y="12632"/>
                  </a:cubicBezTo>
                  <a:cubicBezTo>
                    <a:pt x="5245" y="12735"/>
                    <a:pt x="4916" y="13022"/>
                    <a:pt x="4636" y="13273"/>
                  </a:cubicBezTo>
                  <a:cubicBezTo>
                    <a:pt x="4072" y="13778"/>
                    <a:pt x="3311" y="14221"/>
                    <a:pt x="3213" y="14098"/>
                  </a:cubicBezTo>
                  <a:cubicBezTo>
                    <a:pt x="3179" y="14055"/>
                    <a:pt x="3052" y="14135"/>
                    <a:pt x="2933" y="14277"/>
                  </a:cubicBezTo>
                  <a:cubicBezTo>
                    <a:pt x="2727" y="14524"/>
                    <a:pt x="2712" y="14527"/>
                    <a:pt x="2570" y="14266"/>
                  </a:cubicBezTo>
                  <a:cubicBezTo>
                    <a:pt x="2489" y="14116"/>
                    <a:pt x="2424" y="13911"/>
                    <a:pt x="2424" y="13812"/>
                  </a:cubicBezTo>
                  <a:cubicBezTo>
                    <a:pt x="2424" y="13713"/>
                    <a:pt x="2374" y="13548"/>
                    <a:pt x="2314" y="13447"/>
                  </a:cubicBezTo>
                  <a:cubicBezTo>
                    <a:pt x="2254" y="13346"/>
                    <a:pt x="2206" y="13150"/>
                    <a:pt x="2206" y="13008"/>
                  </a:cubicBezTo>
                  <a:cubicBezTo>
                    <a:pt x="2206" y="12616"/>
                    <a:pt x="2021" y="12362"/>
                    <a:pt x="1864" y="12541"/>
                  </a:cubicBezTo>
                  <a:cubicBezTo>
                    <a:pt x="1767" y="12650"/>
                    <a:pt x="1700" y="12629"/>
                    <a:pt x="1608" y="12460"/>
                  </a:cubicBezTo>
                  <a:cubicBezTo>
                    <a:pt x="1501" y="12263"/>
                    <a:pt x="1447" y="12256"/>
                    <a:pt x="1243" y="12420"/>
                  </a:cubicBezTo>
                  <a:cubicBezTo>
                    <a:pt x="1112" y="12525"/>
                    <a:pt x="962" y="12681"/>
                    <a:pt x="908" y="12765"/>
                  </a:cubicBezTo>
                  <a:cubicBezTo>
                    <a:pt x="854" y="12849"/>
                    <a:pt x="725" y="12922"/>
                    <a:pt x="619" y="12926"/>
                  </a:cubicBezTo>
                  <a:cubicBezTo>
                    <a:pt x="487" y="12931"/>
                    <a:pt x="420" y="13020"/>
                    <a:pt x="402" y="13224"/>
                  </a:cubicBezTo>
                  <a:cubicBezTo>
                    <a:pt x="387" y="13386"/>
                    <a:pt x="320" y="13652"/>
                    <a:pt x="252" y="13814"/>
                  </a:cubicBezTo>
                  <a:cubicBezTo>
                    <a:pt x="22" y="14361"/>
                    <a:pt x="-37" y="14837"/>
                    <a:pt x="21" y="15746"/>
                  </a:cubicBezTo>
                  <a:cubicBezTo>
                    <a:pt x="95" y="16907"/>
                    <a:pt x="331" y="17929"/>
                    <a:pt x="711" y="18755"/>
                  </a:cubicBezTo>
                  <a:cubicBezTo>
                    <a:pt x="883" y="19128"/>
                    <a:pt x="1063" y="19581"/>
                    <a:pt x="1109" y="19758"/>
                  </a:cubicBezTo>
                  <a:cubicBezTo>
                    <a:pt x="1156" y="19936"/>
                    <a:pt x="1228" y="20080"/>
                    <a:pt x="1272" y="20080"/>
                  </a:cubicBezTo>
                  <a:cubicBezTo>
                    <a:pt x="1315" y="20080"/>
                    <a:pt x="1460" y="20280"/>
                    <a:pt x="1594" y="20519"/>
                  </a:cubicBezTo>
                  <a:cubicBezTo>
                    <a:pt x="1729" y="20759"/>
                    <a:pt x="1980" y="21027"/>
                    <a:pt x="2150" y="21116"/>
                  </a:cubicBezTo>
                  <a:cubicBezTo>
                    <a:pt x="2320" y="21204"/>
                    <a:pt x="2493" y="21301"/>
                    <a:pt x="2533" y="21331"/>
                  </a:cubicBezTo>
                  <a:cubicBezTo>
                    <a:pt x="2681" y="21441"/>
                    <a:pt x="3083" y="21399"/>
                    <a:pt x="3205" y="21264"/>
                  </a:cubicBezTo>
                  <a:cubicBezTo>
                    <a:pt x="3391" y="21057"/>
                    <a:pt x="4173" y="20834"/>
                    <a:pt x="4397" y="20921"/>
                  </a:cubicBezTo>
                  <a:cubicBezTo>
                    <a:pt x="4551" y="20981"/>
                    <a:pt x="4646" y="20884"/>
                    <a:pt x="4860" y="20450"/>
                  </a:cubicBezTo>
                  <a:cubicBezTo>
                    <a:pt x="5086" y="19991"/>
                    <a:pt x="5166" y="19915"/>
                    <a:pt x="5358" y="19978"/>
                  </a:cubicBezTo>
                  <a:cubicBezTo>
                    <a:pt x="5519" y="20032"/>
                    <a:pt x="5671" y="19949"/>
                    <a:pt x="5874" y="19700"/>
                  </a:cubicBezTo>
                  <a:cubicBezTo>
                    <a:pt x="6033" y="19505"/>
                    <a:pt x="6207" y="19343"/>
                    <a:pt x="6261" y="19343"/>
                  </a:cubicBezTo>
                  <a:cubicBezTo>
                    <a:pt x="6315" y="19342"/>
                    <a:pt x="6434" y="19225"/>
                    <a:pt x="6526" y="19078"/>
                  </a:cubicBezTo>
                  <a:cubicBezTo>
                    <a:pt x="6618" y="18930"/>
                    <a:pt x="6878" y="18720"/>
                    <a:pt x="7106" y="18609"/>
                  </a:cubicBezTo>
                  <a:cubicBezTo>
                    <a:pt x="7382" y="18475"/>
                    <a:pt x="7554" y="18295"/>
                    <a:pt x="7626" y="18073"/>
                  </a:cubicBezTo>
                  <a:cubicBezTo>
                    <a:pt x="7685" y="17891"/>
                    <a:pt x="7828" y="17702"/>
                    <a:pt x="7942" y="17651"/>
                  </a:cubicBezTo>
                  <a:cubicBezTo>
                    <a:pt x="8056" y="17600"/>
                    <a:pt x="8188" y="17464"/>
                    <a:pt x="8236" y="17347"/>
                  </a:cubicBezTo>
                  <a:cubicBezTo>
                    <a:pt x="8284" y="17231"/>
                    <a:pt x="8426" y="17131"/>
                    <a:pt x="8551" y="17131"/>
                  </a:cubicBezTo>
                  <a:cubicBezTo>
                    <a:pt x="8677" y="17131"/>
                    <a:pt x="8901" y="16997"/>
                    <a:pt x="9050" y="16835"/>
                  </a:cubicBezTo>
                  <a:cubicBezTo>
                    <a:pt x="9199" y="16673"/>
                    <a:pt x="9370" y="16541"/>
                    <a:pt x="9432" y="16541"/>
                  </a:cubicBezTo>
                  <a:cubicBezTo>
                    <a:pt x="9495" y="16541"/>
                    <a:pt x="9695" y="16403"/>
                    <a:pt x="9878" y="16234"/>
                  </a:cubicBezTo>
                  <a:cubicBezTo>
                    <a:pt x="10105" y="16024"/>
                    <a:pt x="10287" y="15955"/>
                    <a:pt x="10447" y="16015"/>
                  </a:cubicBezTo>
                  <a:cubicBezTo>
                    <a:pt x="10610" y="16078"/>
                    <a:pt x="10709" y="16039"/>
                    <a:pt x="10773" y="15883"/>
                  </a:cubicBezTo>
                  <a:cubicBezTo>
                    <a:pt x="10824" y="15759"/>
                    <a:pt x="10907" y="15661"/>
                    <a:pt x="10959" y="15661"/>
                  </a:cubicBezTo>
                  <a:cubicBezTo>
                    <a:pt x="11011" y="15661"/>
                    <a:pt x="11144" y="15563"/>
                    <a:pt x="11257" y="15445"/>
                  </a:cubicBezTo>
                  <a:cubicBezTo>
                    <a:pt x="11370" y="15328"/>
                    <a:pt x="11610" y="15095"/>
                    <a:pt x="11790" y="14931"/>
                  </a:cubicBezTo>
                  <a:cubicBezTo>
                    <a:pt x="11969" y="14767"/>
                    <a:pt x="12226" y="14437"/>
                    <a:pt x="12359" y="14191"/>
                  </a:cubicBezTo>
                  <a:cubicBezTo>
                    <a:pt x="12491" y="13946"/>
                    <a:pt x="12650" y="13741"/>
                    <a:pt x="12714" y="13741"/>
                  </a:cubicBezTo>
                  <a:cubicBezTo>
                    <a:pt x="12779" y="13741"/>
                    <a:pt x="12882" y="13649"/>
                    <a:pt x="12945" y="13536"/>
                  </a:cubicBezTo>
                  <a:cubicBezTo>
                    <a:pt x="13008" y="13424"/>
                    <a:pt x="13307" y="13154"/>
                    <a:pt x="13607" y="12937"/>
                  </a:cubicBezTo>
                  <a:cubicBezTo>
                    <a:pt x="13906" y="12721"/>
                    <a:pt x="14231" y="12435"/>
                    <a:pt x="14331" y="12301"/>
                  </a:cubicBezTo>
                  <a:cubicBezTo>
                    <a:pt x="14430" y="12167"/>
                    <a:pt x="14589" y="12037"/>
                    <a:pt x="14684" y="12010"/>
                  </a:cubicBezTo>
                  <a:cubicBezTo>
                    <a:pt x="14853" y="11961"/>
                    <a:pt x="15426" y="11385"/>
                    <a:pt x="15789" y="10899"/>
                  </a:cubicBezTo>
                  <a:cubicBezTo>
                    <a:pt x="15891" y="10762"/>
                    <a:pt x="16256" y="10553"/>
                    <a:pt x="16599" y="10432"/>
                  </a:cubicBezTo>
                  <a:cubicBezTo>
                    <a:pt x="16941" y="10311"/>
                    <a:pt x="17384" y="10045"/>
                    <a:pt x="17584" y="9841"/>
                  </a:cubicBezTo>
                  <a:cubicBezTo>
                    <a:pt x="17784" y="9638"/>
                    <a:pt x="17999" y="9469"/>
                    <a:pt x="18061" y="9469"/>
                  </a:cubicBezTo>
                  <a:cubicBezTo>
                    <a:pt x="18123" y="9469"/>
                    <a:pt x="18191" y="9403"/>
                    <a:pt x="18215" y="9325"/>
                  </a:cubicBezTo>
                  <a:cubicBezTo>
                    <a:pt x="18294" y="9066"/>
                    <a:pt x="18716" y="8768"/>
                    <a:pt x="19221" y="8610"/>
                  </a:cubicBezTo>
                  <a:cubicBezTo>
                    <a:pt x="19663" y="8473"/>
                    <a:pt x="19756" y="8380"/>
                    <a:pt x="20071" y="7782"/>
                  </a:cubicBezTo>
                  <a:cubicBezTo>
                    <a:pt x="20265" y="7413"/>
                    <a:pt x="20463" y="7109"/>
                    <a:pt x="20511" y="7109"/>
                  </a:cubicBezTo>
                  <a:cubicBezTo>
                    <a:pt x="20644" y="7109"/>
                    <a:pt x="21085" y="6125"/>
                    <a:pt x="21085" y="5827"/>
                  </a:cubicBezTo>
                  <a:cubicBezTo>
                    <a:pt x="21086" y="5493"/>
                    <a:pt x="21348" y="4603"/>
                    <a:pt x="21446" y="4603"/>
                  </a:cubicBezTo>
                  <a:cubicBezTo>
                    <a:pt x="21563" y="4603"/>
                    <a:pt x="21534" y="4205"/>
                    <a:pt x="21410" y="4108"/>
                  </a:cubicBezTo>
                  <a:cubicBezTo>
                    <a:pt x="21348" y="4060"/>
                    <a:pt x="21249" y="3805"/>
                    <a:pt x="21193" y="3540"/>
                  </a:cubicBezTo>
                  <a:cubicBezTo>
                    <a:pt x="21137" y="3275"/>
                    <a:pt x="21024" y="2857"/>
                    <a:pt x="20942" y="2614"/>
                  </a:cubicBezTo>
                  <a:cubicBezTo>
                    <a:pt x="20861" y="2371"/>
                    <a:pt x="20794" y="2092"/>
                    <a:pt x="20794" y="1992"/>
                  </a:cubicBezTo>
                  <a:cubicBezTo>
                    <a:pt x="20794" y="1891"/>
                    <a:pt x="20664" y="1427"/>
                    <a:pt x="20504" y="960"/>
                  </a:cubicBezTo>
                  <a:cubicBezTo>
                    <a:pt x="20172" y="-15"/>
                    <a:pt x="19992" y="-159"/>
                    <a:pt x="19478" y="138"/>
                  </a:cubicBezTo>
                  <a:cubicBezTo>
                    <a:pt x="19293" y="244"/>
                    <a:pt x="18985" y="320"/>
                    <a:pt x="18790" y="307"/>
                  </a:cubicBezTo>
                  <a:cubicBezTo>
                    <a:pt x="18595" y="294"/>
                    <a:pt x="18222" y="362"/>
                    <a:pt x="17963" y="459"/>
                  </a:cubicBezTo>
                  <a:cubicBezTo>
                    <a:pt x="17758" y="535"/>
                    <a:pt x="17632" y="597"/>
                    <a:pt x="17535" y="699"/>
                  </a:cubicBezTo>
                  <a:close/>
                </a:path>
              </a:pathLst>
            </a:custGeom>
            <a:ln w="12700" cap="flat">
              <a:noFill/>
              <a:miter lim="400000"/>
            </a:ln>
            <a:effectLst>
              <a:outerShdw sx="100000" sy="100000" kx="0" ky="0" algn="b" rotWithShape="0" blurRad="279400" dist="101600" dir="2700000">
                <a:srgbClr val="000000">
                  <a:alpha val="75000"/>
                </a:srgbClr>
              </a:outerShdw>
            </a:effectLst>
          </p:spPr>
        </p:pic>
        <p:pic>
          <p:nvPicPr>
            <p:cNvPr id="279" name="droppedImage.tiff" descr="droppedImage.tiff"/>
            <p:cNvPicPr>
              <a:picLocks noChangeAspect="1"/>
            </p:cNvPicPr>
            <p:nvPr/>
          </p:nvPicPr>
          <p:blipFill>
            <a:blip r:embed="rId5">
              <a:extLst/>
            </a:blip>
            <a:stretch>
              <a:fillRect/>
            </a:stretch>
          </p:blipFill>
          <p:spPr>
            <a:xfrm rot="16200000">
              <a:off x="766477" y="-476524"/>
              <a:ext cx="2712150" cy="4245105"/>
            </a:xfrm>
            <a:prstGeom prst="rect">
              <a:avLst/>
            </a:prstGeom>
            <a:ln w="12700" cap="flat">
              <a:noFill/>
              <a:miter lim="400000"/>
            </a:ln>
            <a:effectLst>
              <a:outerShdw sx="100000" sy="100000" kx="0" ky="0" algn="b" rotWithShape="0" blurRad="279400" dist="101600" dir="2700000">
                <a:srgbClr val="000000">
                  <a:alpha val="75000"/>
                </a:srgbClr>
              </a:outerShdw>
            </a:effectLst>
          </p:spPr>
        </p:pic>
        <p:pic>
          <p:nvPicPr>
            <p:cNvPr id="280" name="droppedImage-4.tiff" descr="droppedImage-4.tiff"/>
            <p:cNvPicPr>
              <a:picLocks noChangeAspect="1"/>
            </p:cNvPicPr>
            <p:nvPr/>
          </p:nvPicPr>
          <p:blipFill>
            <a:blip r:embed="rId6">
              <a:extLst/>
            </a:blip>
            <a:srcRect l="10662" t="4183" r="4006" b="9991"/>
            <a:stretch>
              <a:fillRect/>
            </a:stretch>
          </p:blipFill>
          <p:spPr>
            <a:xfrm>
              <a:off x="8618532" y="473743"/>
              <a:ext cx="2366800" cy="2344754"/>
            </a:xfrm>
            <a:custGeom>
              <a:avLst/>
              <a:gdLst/>
              <a:ahLst/>
              <a:cxnLst>
                <a:cxn ang="0">
                  <a:pos x="wd2" y="hd2"/>
                </a:cxn>
                <a:cxn ang="5400000">
                  <a:pos x="wd2" y="hd2"/>
                </a:cxn>
                <a:cxn ang="10800000">
                  <a:pos x="wd2" y="hd2"/>
                </a:cxn>
                <a:cxn ang="16200000">
                  <a:pos x="wd2" y="hd2"/>
                </a:cxn>
              </a:cxnLst>
              <a:rect l="0" t="0" r="r" b="b"/>
              <a:pathLst>
                <a:path w="21551" h="21579" fill="norm" stroke="1" extrusionOk="0">
                  <a:moveTo>
                    <a:pt x="7878" y="0"/>
                  </a:moveTo>
                  <a:lnTo>
                    <a:pt x="7357" y="29"/>
                  </a:lnTo>
                  <a:cubicBezTo>
                    <a:pt x="7071" y="45"/>
                    <a:pt x="6778" y="77"/>
                    <a:pt x="6711" y="99"/>
                  </a:cubicBezTo>
                  <a:cubicBezTo>
                    <a:pt x="6630" y="124"/>
                    <a:pt x="6771" y="128"/>
                    <a:pt x="7115" y="110"/>
                  </a:cubicBezTo>
                  <a:cubicBezTo>
                    <a:pt x="7799" y="73"/>
                    <a:pt x="7824" y="74"/>
                    <a:pt x="7954" y="172"/>
                  </a:cubicBezTo>
                  <a:cubicBezTo>
                    <a:pt x="8115" y="293"/>
                    <a:pt x="8092" y="390"/>
                    <a:pt x="7892" y="460"/>
                  </a:cubicBezTo>
                  <a:cubicBezTo>
                    <a:pt x="7800" y="493"/>
                    <a:pt x="7703" y="514"/>
                    <a:pt x="7675" y="504"/>
                  </a:cubicBezTo>
                  <a:cubicBezTo>
                    <a:pt x="7648" y="494"/>
                    <a:pt x="7602" y="511"/>
                    <a:pt x="7574" y="544"/>
                  </a:cubicBezTo>
                  <a:cubicBezTo>
                    <a:pt x="7547" y="578"/>
                    <a:pt x="7488" y="606"/>
                    <a:pt x="7444" y="606"/>
                  </a:cubicBezTo>
                  <a:cubicBezTo>
                    <a:pt x="7309" y="606"/>
                    <a:pt x="7058" y="731"/>
                    <a:pt x="6917" y="869"/>
                  </a:cubicBezTo>
                  <a:cubicBezTo>
                    <a:pt x="6759" y="1023"/>
                    <a:pt x="6678" y="1009"/>
                    <a:pt x="6595" y="811"/>
                  </a:cubicBezTo>
                  <a:cubicBezTo>
                    <a:pt x="6562" y="734"/>
                    <a:pt x="6484" y="625"/>
                    <a:pt x="6421" y="566"/>
                  </a:cubicBezTo>
                  <a:cubicBezTo>
                    <a:pt x="6315" y="467"/>
                    <a:pt x="6274" y="459"/>
                    <a:pt x="5796" y="446"/>
                  </a:cubicBezTo>
                  <a:cubicBezTo>
                    <a:pt x="5515" y="438"/>
                    <a:pt x="5299" y="443"/>
                    <a:pt x="5316" y="460"/>
                  </a:cubicBezTo>
                  <a:cubicBezTo>
                    <a:pt x="5332" y="477"/>
                    <a:pt x="5540" y="499"/>
                    <a:pt x="5778" y="508"/>
                  </a:cubicBezTo>
                  <a:cubicBezTo>
                    <a:pt x="6016" y="517"/>
                    <a:pt x="6255" y="546"/>
                    <a:pt x="6309" y="573"/>
                  </a:cubicBezTo>
                  <a:cubicBezTo>
                    <a:pt x="6415" y="628"/>
                    <a:pt x="6570" y="896"/>
                    <a:pt x="6570" y="1023"/>
                  </a:cubicBezTo>
                  <a:cubicBezTo>
                    <a:pt x="6570" y="1065"/>
                    <a:pt x="6514" y="1149"/>
                    <a:pt x="6450" y="1213"/>
                  </a:cubicBezTo>
                  <a:cubicBezTo>
                    <a:pt x="6387" y="1276"/>
                    <a:pt x="6184" y="1485"/>
                    <a:pt x="5999" y="1676"/>
                  </a:cubicBezTo>
                  <a:cubicBezTo>
                    <a:pt x="5327" y="2371"/>
                    <a:pt x="5051" y="2648"/>
                    <a:pt x="5027" y="2648"/>
                  </a:cubicBezTo>
                  <a:cubicBezTo>
                    <a:pt x="4997" y="2648"/>
                    <a:pt x="4568" y="3026"/>
                    <a:pt x="4333" y="3258"/>
                  </a:cubicBezTo>
                  <a:lnTo>
                    <a:pt x="4166" y="3422"/>
                  </a:lnTo>
                  <a:lnTo>
                    <a:pt x="3711" y="3397"/>
                  </a:lnTo>
                  <a:cubicBezTo>
                    <a:pt x="3461" y="3385"/>
                    <a:pt x="3206" y="3356"/>
                    <a:pt x="3140" y="3331"/>
                  </a:cubicBezTo>
                  <a:cubicBezTo>
                    <a:pt x="3045" y="3295"/>
                    <a:pt x="2972" y="3302"/>
                    <a:pt x="2775" y="3371"/>
                  </a:cubicBezTo>
                  <a:cubicBezTo>
                    <a:pt x="2639" y="3419"/>
                    <a:pt x="2486" y="3459"/>
                    <a:pt x="2436" y="3459"/>
                  </a:cubicBezTo>
                  <a:cubicBezTo>
                    <a:pt x="2314" y="3459"/>
                    <a:pt x="2078" y="3531"/>
                    <a:pt x="1886" y="3631"/>
                  </a:cubicBezTo>
                  <a:cubicBezTo>
                    <a:pt x="1801" y="3675"/>
                    <a:pt x="1682" y="3715"/>
                    <a:pt x="1622" y="3715"/>
                  </a:cubicBezTo>
                  <a:cubicBezTo>
                    <a:pt x="1545" y="3715"/>
                    <a:pt x="1503" y="3745"/>
                    <a:pt x="1474" y="3820"/>
                  </a:cubicBezTo>
                  <a:cubicBezTo>
                    <a:pt x="1450" y="3886"/>
                    <a:pt x="1401" y="3926"/>
                    <a:pt x="1348" y="3926"/>
                  </a:cubicBezTo>
                  <a:cubicBezTo>
                    <a:pt x="1248" y="3926"/>
                    <a:pt x="885" y="4247"/>
                    <a:pt x="885" y="4335"/>
                  </a:cubicBezTo>
                  <a:cubicBezTo>
                    <a:pt x="885" y="4368"/>
                    <a:pt x="844" y="4413"/>
                    <a:pt x="791" y="4438"/>
                  </a:cubicBezTo>
                  <a:cubicBezTo>
                    <a:pt x="689" y="4485"/>
                    <a:pt x="596" y="4694"/>
                    <a:pt x="560" y="4960"/>
                  </a:cubicBezTo>
                  <a:cubicBezTo>
                    <a:pt x="547" y="5055"/>
                    <a:pt x="505" y="5142"/>
                    <a:pt x="459" y="5172"/>
                  </a:cubicBezTo>
                  <a:cubicBezTo>
                    <a:pt x="374" y="5225"/>
                    <a:pt x="355" y="5349"/>
                    <a:pt x="423" y="5391"/>
                  </a:cubicBezTo>
                  <a:cubicBezTo>
                    <a:pt x="446" y="5406"/>
                    <a:pt x="428" y="5479"/>
                    <a:pt x="379" y="5566"/>
                  </a:cubicBezTo>
                  <a:cubicBezTo>
                    <a:pt x="303" y="5704"/>
                    <a:pt x="268" y="6049"/>
                    <a:pt x="300" y="6373"/>
                  </a:cubicBezTo>
                  <a:cubicBezTo>
                    <a:pt x="304" y="6420"/>
                    <a:pt x="293" y="6514"/>
                    <a:pt x="274" y="6582"/>
                  </a:cubicBezTo>
                  <a:cubicBezTo>
                    <a:pt x="252" y="6663"/>
                    <a:pt x="256" y="6695"/>
                    <a:pt x="285" y="6677"/>
                  </a:cubicBezTo>
                  <a:cubicBezTo>
                    <a:pt x="371" y="6623"/>
                    <a:pt x="412" y="6762"/>
                    <a:pt x="412" y="7097"/>
                  </a:cubicBezTo>
                  <a:cubicBezTo>
                    <a:pt x="412" y="7301"/>
                    <a:pt x="440" y="7511"/>
                    <a:pt x="480" y="7626"/>
                  </a:cubicBezTo>
                  <a:cubicBezTo>
                    <a:pt x="518" y="7732"/>
                    <a:pt x="549" y="7890"/>
                    <a:pt x="549" y="7977"/>
                  </a:cubicBezTo>
                  <a:cubicBezTo>
                    <a:pt x="550" y="8147"/>
                    <a:pt x="662" y="8477"/>
                    <a:pt x="719" y="8477"/>
                  </a:cubicBezTo>
                  <a:cubicBezTo>
                    <a:pt x="765" y="8477"/>
                    <a:pt x="885" y="8727"/>
                    <a:pt x="885" y="8821"/>
                  </a:cubicBezTo>
                  <a:cubicBezTo>
                    <a:pt x="885" y="8861"/>
                    <a:pt x="911" y="8914"/>
                    <a:pt x="943" y="8941"/>
                  </a:cubicBezTo>
                  <a:cubicBezTo>
                    <a:pt x="975" y="8968"/>
                    <a:pt x="1017" y="9099"/>
                    <a:pt x="1033" y="9233"/>
                  </a:cubicBezTo>
                  <a:cubicBezTo>
                    <a:pt x="1073" y="9558"/>
                    <a:pt x="1179" y="9794"/>
                    <a:pt x="1388" y="10011"/>
                  </a:cubicBezTo>
                  <a:cubicBezTo>
                    <a:pt x="1483" y="10110"/>
                    <a:pt x="1557" y="10225"/>
                    <a:pt x="1557" y="10271"/>
                  </a:cubicBezTo>
                  <a:cubicBezTo>
                    <a:pt x="1557" y="10372"/>
                    <a:pt x="1659" y="10571"/>
                    <a:pt x="1745" y="10643"/>
                  </a:cubicBezTo>
                  <a:cubicBezTo>
                    <a:pt x="1780" y="10673"/>
                    <a:pt x="1836" y="10796"/>
                    <a:pt x="1872" y="10917"/>
                  </a:cubicBezTo>
                  <a:cubicBezTo>
                    <a:pt x="1943" y="11161"/>
                    <a:pt x="2106" y="11439"/>
                    <a:pt x="2107" y="11319"/>
                  </a:cubicBezTo>
                  <a:cubicBezTo>
                    <a:pt x="2107" y="11279"/>
                    <a:pt x="2124" y="11238"/>
                    <a:pt x="2146" y="11224"/>
                  </a:cubicBezTo>
                  <a:cubicBezTo>
                    <a:pt x="2200" y="11190"/>
                    <a:pt x="2329" y="11447"/>
                    <a:pt x="2298" y="11527"/>
                  </a:cubicBezTo>
                  <a:cubicBezTo>
                    <a:pt x="2267" y="11609"/>
                    <a:pt x="2445" y="11912"/>
                    <a:pt x="2678" y="12174"/>
                  </a:cubicBezTo>
                  <a:cubicBezTo>
                    <a:pt x="2779" y="12288"/>
                    <a:pt x="2898" y="12466"/>
                    <a:pt x="2941" y="12568"/>
                  </a:cubicBezTo>
                  <a:cubicBezTo>
                    <a:pt x="3033" y="12782"/>
                    <a:pt x="3349" y="13156"/>
                    <a:pt x="3437" y="13156"/>
                  </a:cubicBezTo>
                  <a:cubicBezTo>
                    <a:pt x="3469" y="13156"/>
                    <a:pt x="3547" y="13239"/>
                    <a:pt x="3610" y="13339"/>
                  </a:cubicBezTo>
                  <a:cubicBezTo>
                    <a:pt x="3673" y="13438"/>
                    <a:pt x="3798" y="13607"/>
                    <a:pt x="3892" y="13715"/>
                  </a:cubicBezTo>
                  <a:cubicBezTo>
                    <a:pt x="3985" y="13822"/>
                    <a:pt x="4145" y="14027"/>
                    <a:pt x="4246" y="14171"/>
                  </a:cubicBezTo>
                  <a:cubicBezTo>
                    <a:pt x="4347" y="14316"/>
                    <a:pt x="4498" y="14487"/>
                    <a:pt x="4578" y="14551"/>
                  </a:cubicBezTo>
                  <a:cubicBezTo>
                    <a:pt x="4659" y="14616"/>
                    <a:pt x="4773" y="14723"/>
                    <a:pt x="4835" y="14792"/>
                  </a:cubicBezTo>
                  <a:cubicBezTo>
                    <a:pt x="4897" y="14861"/>
                    <a:pt x="5103" y="15077"/>
                    <a:pt x="5294" y="15271"/>
                  </a:cubicBezTo>
                  <a:cubicBezTo>
                    <a:pt x="5508" y="15488"/>
                    <a:pt x="5641" y="15658"/>
                    <a:pt x="5641" y="15713"/>
                  </a:cubicBezTo>
                  <a:cubicBezTo>
                    <a:pt x="5641" y="15762"/>
                    <a:pt x="5663" y="15840"/>
                    <a:pt x="5688" y="15888"/>
                  </a:cubicBezTo>
                  <a:cubicBezTo>
                    <a:pt x="5767" y="16038"/>
                    <a:pt x="5670" y="16059"/>
                    <a:pt x="5514" y="15925"/>
                  </a:cubicBezTo>
                  <a:cubicBezTo>
                    <a:pt x="5434" y="15855"/>
                    <a:pt x="5319" y="15797"/>
                    <a:pt x="5261" y="15797"/>
                  </a:cubicBezTo>
                  <a:cubicBezTo>
                    <a:pt x="5170" y="15796"/>
                    <a:pt x="5168" y="15803"/>
                    <a:pt x="5233" y="15841"/>
                  </a:cubicBezTo>
                  <a:cubicBezTo>
                    <a:pt x="5273" y="15864"/>
                    <a:pt x="5305" y="15920"/>
                    <a:pt x="5305" y="15965"/>
                  </a:cubicBezTo>
                  <a:cubicBezTo>
                    <a:pt x="5305" y="16009"/>
                    <a:pt x="5326" y="16093"/>
                    <a:pt x="5352" y="16151"/>
                  </a:cubicBezTo>
                  <a:cubicBezTo>
                    <a:pt x="5378" y="16209"/>
                    <a:pt x="5389" y="16290"/>
                    <a:pt x="5373" y="16330"/>
                  </a:cubicBezTo>
                  <a:cubicBezTo>
                    <a:pt x="5349" y="16394"/>
                    <a:pt x="5327" y="16389"/>
                    <a:pt x="5207" y="16272"/>
                  </a:cubicBezTo>
                  <a:cubicBezTo>
                    <a:pt x="5132" y="16197"/>
                    <a:pt x="5029" y="16136"/>
                    <a:pt x="4980" y="16136"/>
                  </a:cubicBezTo>
                  <a:cubicBezTo>
                    <a:pt x="4895" y="16136"/>
                    <a:pt x="4894" y="16143"/>
                    <a:pt x="4951" y="16253"/>
                  </a:cubicBezTo>
                  <a:cubicBezTo>
                    <a:pt x="4984" y="16318"/>
                    <a:pt x="5008" y="16400"/>
                    <a:pt x="5009" y="16436"/>
                  </a:cubicBezTo>
                  <a:cubicBezTo>
                    <a:pt x="5009" y="16472"/>
                    <a:pt x="5031" y="16521"/>
                    <a:pt x="5055" y="16545"/>
                  </a:cubicBezTo>
                  <a:cubicBezTo>
                    <a:pt x="5086" y="16576"/>
                    <a:pt x="5076" y="16605"/>
                    <a:pt x="5030" y="16644"/>
                  </a:cubicBezTo>
                  <a:cubicBezTo>
                    <a:pt x="4973" y="16692"/>
                    <a:pt x="4945" y="16682"/>
                    <a:pt x="4828" y="16567"/>
                  </a:cubicBezTo>
                  <a:cubicBezTo>
                    <a:pt x="4752" y="16494"/>
                    <a:pt x="4658" y="16432"/>
                    <a:pt x="4618" y="16432"/>
                  </a:cubicBezTo>
                  <a:cubicBezTo>
                    <a:pt x="4544" y="16432"/>
                    <a:pt x="4525" y="16481"/>
                    <a:pt x="4578" y="16535"/>
                  </a:cubicBezTo>
                  <a:cubicBezTo>
                    <a:pt x="4595" y="16552"/>
                    <a:pt x="4633" y="16645"/>
                    <a:pt x="4662" y="16743"/>
                  </a:cubicBezTo>
                  <a:cubicBezTo>
                    <a:pt x="4730" y="16977"/>
                    <a:pt x="4671" y="17039"/>
                    <a:pt x="4517" y="16892"/>
                  </a:cubicBezTo>
                  <a:cubicBezTo>
                    <a:pt x="4344" y="16729"/>
                    <a:pt x="4111" y="16681"/>
                    <a:pt x="4246" y="16838"/>
                  </a:cubicBezTo>
                  <a:cubicBezTo>
                    <a:pt x="4265" y="16860"/>
                    <a:pt x="4304" y="16965"/>
                    <a:pt x="4333" y="17068"/>
                  </a:cubicBezTo>
                  <a:cubicBezTo>
                    <a:pt x="4407" y="17333"/>
                    <a:pt x="4338" y="17385"/>
                    <a:pt x="4156" y="17207"/>
                  </a:cubicBezTo>
                  <a:cubicBezTo>
                    <a:pt x="4064" y="17117"/>
                    <a:pt x="3977" y="17071"/>
                    <a:pt x="3895" y="17071"/>
                  </a:cubicBezTo>
                  <a:lnTo>
                    <a:pt x="3773" y="17071"/>
                  </a:lnTo>
                  <a:lnTo>
                    <a:pt x="3863" y="17137"/>
                  </a:lnTo>
                  <a:cubicBezTo>
                    <a:pt x="3914" y="17174"/>
                    <a:pt x="3957" y="17239"/>
                    <a:pt x="3957" y="17283"/>
                  </a:cubicBezTo>
                  <a:cubicBezTo>
                    <a:pt x="3957" y="17327"/>
                    <a:pt x="3977" y="17375"/>
                    <a:pt x="4000" y="17389"/>
                  </a:cubicBezTo>
                  <a:cubicBezTo>
                    <a:pt x="4068" y="17431"/>
                    <a:pt x="4048" y="17582"/>
                    <a:pt x="3971" y="17612"/>
                  </a:cubicBezTo>
                  <a:cubicBezTo>
                    <a:pt x="3925" y="17630"/>
                    <a:pt x="3863" y="17593"/>
                    <a:pt x="3783" y="17502"/>
                  </a:cubicBezTo>
                  <a:cubicBezTo>
                    <a:pt x="3718" y="17428"/>
                    <a:pt x="3628" y="17371"/>
                    <a:pt x="3585" y="17371"/>
                  </a:cubicBezTo>
                  <a:cubicBezTo>
                    <a:pt x="3512" y="17371"/>
                    <a:pt x="3517" y="17387"/>
                    <a:pt x="3624" y="17612"/>
                  </a:cubicBezTo>
                  <a:cubicBezTo>
                    <a:pt x="3727" y="17828"/>
                    <a:pt x="3733" y="17866"/>
                    <a:pt x="3679" y="17922"/>
                  </a:cubicBezTo>
                  <a:cubicBezTo>
                    <a:pt x="3624" y="17979"/>
                    <a:pt x="3602" y="17969"/>
                    <a:pt x="3473" y="17827"/>
                  </a:cubicBezTo>
                  <a:cubicBezTo>
                    <a:pt x="3338" y="17680"/>
                    <a:pt x="3248" y="17634"/>
                    <a:pt x="3194" y="17689"/>
                  </a:cubicBezTo>
                  <a:cubicBezTo>
                    <a:pt x="3182" y="17701"/>
                    <a:pt x="3218" y="17808"/>
                    <a:pt x="3274" y="17926"/>
                  </a:cubicBezTo>
                  <a:cubicBezTo>
                    <a:pt x="3431" y="18259"/>
                    <a:pt x="3329" y="18379"/>
                    <a:pt x="3097" y="18134"/>
                  </a:cubicBezTo>
                  <a:cubicBezTo>
                    <a:pt x="2962" y="17992"/>
                    <a:pt x="2755" y="17946"/>
                    <a:pt x="2869" y="18083"/>
                  </a:cubicBezTo>
                  <a:cubicBezTo>
                    <a:pt x="2943" y="18171"/>
                    <a:pt x="3037" y="18474"/>
                    <a:pt x="3006" y="18525"/>
                  </a:cubicBezTo>
                  <a:cubicBezTo>
                    <a:pt x="2965" y="18592"/>
                    <a:pt x="2878" y="18561"/>
                    <a:pt x="2757" y="18434"/>
                  </a:cubicBezTo>
                  <a:cubicBezTo>
                    <a:pt x="2637" y="18307"/>
                    <a:pt x="2423" y="18240"/>
                    <a:pt x="2522" y="18361"/>
                  </a:cubicBezTo>
                  <a:cubicBezTo>
                    <a:pt x="2548" y="18392"/>
                    <a:pt x="2599" y="18504"/>
                    <a:pt x="2634" y="18605"/>
                  </a:cubicBezTo>
                  <a:cubicBezTo>
                    <a:pt x="2691" y="18768"/>
                    <a:pt x="2688" y="18795"/>
                    <a:pt x="2634" y="18850"/>
                  </a:cubicBezTo>
                  <a:cubicBezTo>
                    <a:pt x="2580" y="18905"/>
                    <a:pt x="2556" y="18896"/>
                    <a:pt x="2421" y="18759"/>
                  </a:cubicBezTo>
                  <a:cubicBezTo>
                    <a:pt x="2336" y="18673"/>
                    <a:pt x="2239" y="18602"/>
                    <a:pt x="2208" y="18602"/>
                  </a:cubicBezTo>
                  <a:cubicBezTo>
                    <a:pt x="2149" y="18602"/>
                    <a:pt x="2149" y="18595"/>
                    <a:pt x="2349" y="18996"/>
                  </a:cubicBezTo>
                  <a:cubicBezTo>
                    <a:pt x="2468" y="19237"/>
                    <a:pt x="2267" y="19277"/>
                    <a:pt x="2071" y="19051"/>
                  </a:cubicBezTo>
                  <a:cubicBezTo>
                    <a:pt x="1906" y="18861"/>
                    <a:pt x="1802" y="18842"/>
                    <a:pt x="1890" y="19018"/>
                  </a:cubicBezTo>
                  <a:cubicBezTo>
                    <a:pt x="1997" y="19233"/>
                    <a:pt x="2063" y="19421"/>
                    <a:pt x="2042" y="19456"/>
                  </a:cubicBezTo>
                  <a:cubicBezTo>
                    <a:pt x="1995" y="19533"/>
                    <a:pt x="1869" y="19495"/>
                    <a:pt x="1749" y="19369"/>
                  </a:cubicBezTo>
                  <a:cubicBezTo>
                    <a:pt x="1583" y="19194"/>
                    <a:pt x="1511" y="19199"/>
                    <a:pt x="1575" y="19380"/>
                  </a:cubicBezTo>
                  <a:cubicBezTo>
                    <a:pt x="1602" y="19456"/>
                    <a:pt x="1647" y="19560"/>
                    <a:pt x="1677" y="19614"/>
                  </a:cubicBezTo>
                  <a:cubicBezTo>
                    <a:pt x="1792" y="19823"/>
                    <a:pt x="1578" y="19860"/>
                    <a:pt x="1384" y="19665"/>
                  </a:cubicBezTo>
                  <a:cubicBezTo>
                    <a:pt x="1243" y="19522"/>
                    <a:pt x="1158" y="19497"/>
                    <a:pt x="1218" y="19614"/>
                  </a:cubicBezTo>
                  <a:cubicBezTo>
                    <a:pt x="1323" y="19819"/>
                    <a:pt x="1398" y="20047"/>
                    <a:pt x="1373" y="20088"/>
                  </a:cubicBezTo>
                  <a:cubicBezTo>
                    <a:pt x="1319" y="20176"/>
                    <a:pt x="1187" y="20134"/>
                    <a:pt x="1059" y="19986"/>
                  </a:cubicBezTo>
                  <a:cubicBezTo>
                    <a:pt x="921" y="19827"/>
                    <a:pt x="814" y="19781"/>
                    <a:pt x="878" y="19909"/>
                  </a:cubicBezTo>
                  <a:cubicBezTo>
                    <a:pt x="1014" y="20182"/>
                    <a:pt x="1088" y="20369"/>
                    <a:pt x="1070" y="20399"/>
                  </a:cubicBezTo>
                  <a:cubicBezTo>
                    <a:pt x="1058" y="20418"/>
                    <a:pt x="992" y="20432"/>
                    <a:pt x="925" y="20432"/>
                  </a:cubicBezTo>
                  <a:cubicBezTo>
                    <a:pt x="838" y="20432"/>
                    <a:pt x="778" y="20395"/>
                    <a:pt x="712" y="20304"/>
                  </a:cubicBezTo>
                  <a:cubicBezTo>
                    <a:pt x="660" y="20234"/>
                    <a:pt x="602" y="20176"/>
                    <a:pt x="585" y="20176"/>
                  </a:cubicBezTo>
                  <a:cubicBezTo>
                    <a:pt x="542" y="20176"/>
                    <a:pt x="594" y="20344"/>
                    <a:pt x="686" y="20512"/>
                  </a:cubicBezTo>
                  <a:cubicBezTo>
                    <a:pt x="781" y="20683"/>
                    <a:pt x="742" y="20747"/>
                    <a:pt x="542" y="20749"/>
                  </a:cubicBezTo>
                  <a:cubicBezTo>
                    <a:pt x="415" y="20751"/>
                    <a:pt x="407" y="20759"/>
                    <a:pt x="405" y="20921"/>
                  </a:cubicBezTo>
                  <a:cubicBezTo>
                    <a:pt x="402" y="21062"/>
                    <a:pt x="388" y="21090"/>
                    <a:pt x="318" y="21089"/>
                  </a:cubicBezTo>
                  <a:cubicBezTo>
                    <a:pt x="211" y="21088"/>
                    <a:pt x="123" y="21206"/>
                    <a:pt x="137" y="21334"/>
                  </a:cubicBezTo>
                  <a:cubicBezTo>
                    <a:pt x="145" y="21406"/>
                    <a:pt x="129" y="21429"/>
                    <a:pt x="76" y="21425"/>
                  </a:cubicBezTo>
                  <a:cubicBezTo>
                    <a:pt x="3" y="21419"/>
                    <a:pt x="-26" y="21498"/>
                    <a:pt x="29" y="21553"/>
                  </a:cubicBezTo>
                  <a:cubicBezTo>
                    <a:pt x="75" y="21600"/>
                    <a:pt x="110" y="21587"/>
                    <a:pt x="213" y="21476"/>
                  </a:cubicBezTo>
                  <a:cubicBezTo>
                    <a:pt x="288" y="21395"/>
                    <a:pt x="322" y="21382"/>
                    <a:pt x="365" y="21418"/>
                  </a:cubicBezTo>
                  <a:cubicBezTo>
                    <a:pt x="409" y="21455"/>
                    <a:pt x="437" y="21428"/>
                    <a:pt x="488" y="21305"/>
                  </a:cubicBezTo>
                  <a:cubicBezTo>
                    <a:pt x="550" y="21153"/>
                    <a:pt x="559" y="21151"/>
                    <a:pt x="712" y="21177"/>
                  </a:cubicBezTo>
                  <a:cubicBezTo>
                    <a:pt x="869" y="21204"/>
                    <a:pt x="871" y="21202"/>
                    <a:pt x="853" y="21078"/>
                  </a:cubicBezTo>
                  <a:cubicBezTo>
                    <a:pt x="830" y="20925"/>
                    <a:pt x="891" y="20883"/>
                    <a:pt x="1106" y="20896"/>
                  </a:cubicBezTo>
                  <a:cubicBezTo>
                    <a:pt x="1258" y="20905"/>
                    <a:pt x="1265" y="20898"/>
                    <a:pt x="1214" y="20815"/>
                  </a:cubicBezTo>
                  <a:cubicBezTo>
                    <a:pt x="1090" y="20615"/>
                    <a:pt x="1417" y="20492"/>
                    <a:pt x="1554" y="20687"/>
                  </a:cubicBezTo>
                  <a:cubicBezTo>
                    <a:pt x="1597" y="20749"/>
                    <a:pt x="1640" y="20761"/>
                    <a:pt x="1742" y="20742"/>
                  </a:cubicBezTo>
                  <a:cubicBezTo>
                    <a:pt x="1815" y="20728"/>
                    <a:pt x="1892" y="20699"/>
                    <a:pt x="1915" y="20676"/>
                  </a:cubicBezTo>
                  <a:cubicBezTo>
                    <a:pt x="1943" y="20649"/>
                    <a:pt x="1915" y="20644"/>
                    <a:pt x="1832" y="20662"/>
                  </a:cubicBezTo>
                  <a:cubicBezTo>
                    <a:pt x="1722" y="20685"/>
                    <a:pt x="1690" y="20673"/>
                    <a:pt x="1604" y="20556"/>
                  </a:cubicBezTo>
                  <a:cubicBezTo>
                    <a:pt x="1530" y="20455"/>
                    <a:pt x="1515" y="20402"/>
                    <a:pt x="1547" y="20351"/>
                  </a:cubicBezTo>
                  <a:cubicBezTo>
                    <a:pt x="1613" y="20245"/>
                    <a:pt x="1704" y="20251"/>
                    <a:pt x="1839" y="20366"/>
                  </a:cubicBezTo>
                  <a:cubicBezTo>
                    <a:pt x="1927" y="20440"/>
                    <a:pt x="2003" y="20465"/>
                    <a:pt x="2089" y="20454"/>
                  </a:cubicBezTo>
                  <a:cubicBezTo>
                    <a:pt x="2156" y="20445"/>
                    <a:pt x="2227" y="20437"/>
                    <a:pt x="2244" y="20435"/>
                  </a:cubicBezTo>
                  <a:cubicBezTo>
                    <a:pt x="2261" y="20434"/>
                    <a:pt x="2273" y="20401"/>
                    <a:pt x="2273" y="20366"/>
                  </a:cubicBezTo>
                  <a:cubicBezTo>
                    <a:pt x="2273" y="20320"/>
                    <a:pt x="2246" y="20310"/>
                    <a:pt x="2179" y="20326"/>
                  </a:cubicBezTo>
                  <a:cubicBezTo>
                    <a:pt x="2052" y="20356"/>
                    <a:pt x="1830" y="20178"/>
                    <a:pt x="1868" y="20077"/>
                  </a:cubicBezTo>
                  <a:cubicBezTo>
                    <a:pt x="1914" y="19957"/>
                    <a:pt x="2018" y="19951"/>
                    <a:pt x="2161" y="20059"/>
                  </a:cubicBezTo>
                  <a:cubicBezTo>
                    <a:pt x="2330" y="20187"/>
                    <a:pt x="2583" y="20196"/>
                    <a:pt x="2605" y="20077"/>
                  </a:cubicBezTo>
                  <a:cubicBezTo>
                    <a:pt x="2617" y="20017"/>
                    <a:pt x="2594" y="20002"/>
                    <a:pt x="2519" y="20012"/>
                  </a:cubicBezTo>
                  <a:cubicBezTo>
                    <a:pt x="2371" y="20030"/>
                    <a:pt x="2233" y="19937"/>
                    <a:pt x="2233" y="19818"/>
                  </a:cubicBezTo>
                  <a:cubicBezTo>
                    <a:pt x="2233" y="19668"/>
                    <a:pt x="2300" y="19647"/>
                    <a:pt x="2475" y="19752"/>
                  </a:cubicBezTo>
                  <a:cubicBezTo>
                    <a:pt x="2656" y="19860"/>
                    <a:pt x="2819" y="19888"/>
                    <a:pt x="2894" y="19825"/>
                  </a:cubicBezTo>
                  <a:cubicBezTo>
                    <a:pt x="2975" y="19758"/>
                    <a:pt x="2959" y="19695"/>
                    <a:pt x="2866" y="19719"/>
                  </a:cubicBezTo>
                  <a:cubicBezTo>
                    <a:pt x="2751" y="19750"/>
                    <a:pt x="2560" y="19597"/>
                    <a:pt x="2576" y="19486"/>
                  </a:cubicBezTo>
                  <a:cubicBezTo>
                    <a:pt x="2595" y="19360"/>
                    <a:pt x="2662" y="19352"/>
                    <a:pt x="2826" y="19464"/>
                  </a:cubicBezTo>
                  <a:cubicBezTo>
                    <a:pt x="2967" y="19560"/>
                    <a:pt x="3134" y="19585"/>
                    <a:pt x="3234" y="19522"/>
                  </a:cubicBezTo>
                  <a:cubicBezTo>
                    <a:pt x="3316" y="19471"/>
                    <a:pt x="3290" y="19413"/>
                    <a:pt x="3187" y="19413"/>
                  </a:cubicBezTo>
                  <a:cubicBezTo>
                    <a:pt x="3055" y="19413"/>
                    <a:pt x="2905" y="19295"/>
                    <a:pt x="2905" y="19193"/>
                  </a:cubicBezTo>
                  <a:cubicBezTo>
                    <a:pt x="2905" y="19065"/>
                    <a:pt x="3024" y="19047"/>
                    <a:pt x="3165" y="19153"/>
                  </a:cubicBezTo>
                  <a:cubicBezTo>
                    <a:pt x="3309" y="19261"/>
                    <a:pt x="3492" y="19295"/>
                    <a:pt x="3570" y="19230"/>
                  </a:cubicBezTo>
                  <a:cubicBezTo>
                    <a:pt x="3662" y="19154"/>
                    <a:pt x="3627" y="19084"/>
                    <a:pt x="3498" y="19084"/>
                  </a:cubicBezTo>
                  <a:cubicBezTo>
                    <a:pt x="3349" y="19084"/>
                    <a:pt x="3241" y="19005"/>
                    <a:pt x="3241" y="18894"/>
                  </a:cubicBezTo>
                  <a:cubicBezTo>
                    <a:pt x="3241" y="18768"/>
                    <a:pt x="3362" y="18751"/>
                    <a:pt x="3505" y="18857"/>
                  </a:cubicBezTo>
                  <a:cubicBezTo>
                    <a:pt x="3576" y="18911"/>
                    <a:pt x="3694" y="18957"/>
                    <a:pt x="3765" y="18960"/>
                  </a:cubicBezTo>
                  <a:cubicBezTo>
                    <a:pt x="3875" y="18964"/>
                    <a:pt x="3906" y="18942"/>
                    <a:pt x="3968" y="18817"/>
                  </a:cubicBezTo>
                  <a:cubicBezTo>
                    <a:pt x="4017" y="18717"/>
                    <a:pt x="4070" y="18668"/>
                    <a:pt x="4130" y="18668"/>
                  </a:cubicBezTo>
                  <a:cubicBezTo>
                    <a:pt x="4179" y="18668"/>
                    <a:pt x="4249" y="18626"/>
                    <a:pt x="4282" y="18576"/>
                  </a:cubicBezTo>
                  <a:cubicBezTo>
                    <a:pt x="4339" y="18490"/>
                    <a:pt x="4331" y="18485"/>
                    <a:pt x="4170" y="18459"/>
                  </a:cubicBezTo>
                  <a:cubicBezTo>
                    <a:pt x="4063" y="18442"/>
                    <a:pt x="3986" y="18400"/>
                    <a:pt x="3957" y="18346"/>
                  </a:cubicBezTo>
                  <a:cubicBezTo>
                    <a:pt x="3866" y="18175"/>
                    <a:pt x="4012" y="18120"/>
                    <a:pt x="4203" y="18255"/>
                  </a:cubicBezTo>
                  <a:cubicBezTo>
                    <a:pt x="4356" y="18363"/>
                    <a:pt x="4576" y="18366"/>
                    <a:pt x="4633" y="18258"/>
                  </a:cubicBezTo>
                  <a:cubicBezTo>
                    <a:pt x="4657" y="18213"/>
                    <a:pt x="4667" y="18158"/>
                    <a:pt x="4654" y="18138"/>
                  </a:cubicBezTo>
                  <a:cubicBezTo>
                    <a:pt x="4617" y="18077"/>
                    <a:pt x="4749" y="18000"/>
                    <a:pt x="4839" y="18028"/>
                  </a:cubicBezTo>
                  <a:cubicBezTo>
                    <a:pt x="4898" y="18047"/>
                    <a:pt x="4935" y="18027"/>
                    <a:pt x="4969" y="17963"/>
                  </a:cubicBezTo>
                  <a:cubicBezTo>
                    <a:pt x="5027" y="17853"/>
                    <a:pt x="5024" y="17848"/>
                    <a:pt x="4864" y="17831"/>
                  </a:cubicBezTo>
                  <a:cubicBezTo>
                    <a:pt x="4703" y="17814"/>
                    <a:pt x="4633" y="17762"/>
                    <a:pt x="4633" y="17659"/>
                  </a:cubicBezTo>
                  <a:cubicBezTo>
                    <a:pt x="4633" y="17538"/>
                    <a:pt x="4741" y="17519"/>
                    <a:pt x="4896" y="17612"/>
                  </a:cubicBezTo>
                  <a:cubicBezTo>
                    <a:pt x="5123" y="17747"/>
                    <a:pt x="5254" y="17766"/>
                    <a:pt x="5305" y="17670"/>
                  </a:cubicBezTo>
                  <a:cubicBezTo>
                    <a:pt x="5378" y="17532"/>
                    <a:pt x="5354" y="17501"/>
                    <a:pt x="5168" y="17488"/>
                  </a:cubicBezTo>
                  <a:cubicBezTo>
                    <a:pt x="5016" y="17477"/>
                    <a:pt x="4988" y="17460"/>
                    <a:pt x="4976" y="17375"/>
                  </a:cubicBezTo>
                  <a:cubicBezTo>
                    <a:pt x="4953" y="17212"/>
                    <a:pt x="5025" y="17185"/>
                    <a:pt x="5204" y="17287"/>
                  </a:cubicBezTo>
                  <a:cubicBezTo>
                    <a:pt x="5445" y="17424"/>
                    <a:pt x="5586" y="17429"/>
                    <a:pt x="5666" y="17305"/>
                  </a:cubicBezTo>
                  <a:cubicBezTo>
                    <a:pt x="5703" y="17249"/>
                    <a:pt x="5720" y="17182"/>
                    <a:pt x="5706" y="17159"/>
                  </a:cubicBezTo>
                  <a:cubicBezTo>
                    <a:pt x="5672" y="17103"/>
                    <a:pt x="5828" y="17022"/>
                    <a:pt x="5908" y="17053"/>
                  </a:cubicBezTo>
                  <a:cubicBezTo>
                    <a:pt x="5946" y="17068"/>
                    <a:pt x="5990" y="17042"/>
                    <a:pt x="6017" y="16991"/>
                  </a:cubicBezTo>
                  <a:cubicBezTo>
                    <a:pt x="6084" y="16865"/>
                    <a:pt x="6079" y="16860"/>
                    <a:pt x="5901" y="16860"/>
                  </a:cubicBezTo>
                  <a:cubicBezTo>
                    <a:pt x="5707" y="16860"/>
                    <a:pt x="5602" y="16766"/>
                    <a:pt x="5684" y="16666"/>
                  </a:cubicBezTo>
                  <a:cubicBezTo>
                    <a:pt x="5749" y="16588"/>
                    <a:pt x="5800" y="16586"/>
                    <a:pt x="5937" y="16659"/>
                  </a:cubicBezTo>
                  <a:cubicBezTo>
                    <a:pt x="6131" y="16761"/>
                    <a:pt x="6244" y="16775"/>
                    <a:pt x="6324" y="16703"/>
                  </a:cubicBezTo>
                  <a:cubicBezTo>
                    <a:pt x="6365" y="16665"/>
                    <a:pt x="6400" y="16598"/>
                    <a:pt x="6400" y="16556"/>
                  </a:cubicBezTo>
                  <a:cubicBezTo>
                    <a:pt x="6400" y="16515"/>
                    <a:pt x="6413" y="16470"/>
                    <a:pt x="6432" y="16458"/>
                  </a:cubicBezTo>
                  <a:cubicBezTo>
                    <a:pt x="6484" y="16426"/>
                    <a:pt x="7033" y="16795"/>
                    <a:pt x="7180" y="16962"/>
                  </a:cubicBezTo>
                  <a:cubicBezTo>
                    <a:pt x="7251" y="17041"/>
                    <a:pt x="7402" y="17171"/>
                    <a:pt x="7516" y="17250"/>
                  </a:cubicBezTo>
                  <a:cubicBezTo>
                    <a:pt x="7631" y="17330"/>
                    <a:pt x="7810" y="17477"/>
                    <a:pt x="7914" y="17575"/>
                  </a:cubicBezTo>
                  <a:cubicBezTo>
                    <a:pt x="8018" y="17674"/>
                    <a:pt x="8189" y="17798"/>
                    <a:pt x="8293" y="17849"/>
                  </a:cubicBezTo>
                  <a:cubicBezTo>
                    <a:pt x="8398" y="17901"/>
                    <a:pt x="8591" y="18040"/>
                    <a:pt x="8723" y="18160"/>
                  </a:cubicBezTo>
                  <a:cubicBezTo>
                    <a:pt x="8945" y="18359"/>
                    <a:pt x="9047" y="18425"/>
                    <a:pt x="9345" y="18558"/>
                  </a:cubicBezTo>
                  <a:cubicBezTo>
                    <a:pt x="9403" y="18584"/>
                    <a:pt x="9530" y="18669"/>
                    <a:pt x="9627" y="18748"/>
                  </a:cubicBezTo>
                  <a:cubicBezTo>
                    <a:pt x="9724" y="18827"/>
                    <a:pt x="9895" y="18926"/>
                    <a:pt x="10006" y="18967"/>
                  </a:cubicBezTo>
                  <a:cubicBezTo>
                    <a:pt x="10118" y="19008"/>
                    <a:pt x="10256" y="19083"/>
                    <a:pt x="10314" y="19135"/>
                  </a:cubicBezTo>
                  <a:cubicBezTo>
                    <a:pt x="10521" y="19321"/>
                    <a:pt x="10764" y="19456"/>
                    <a:pt x="10838" y="19427"/>
                  </a:cubicBezTo>
                  <a:cubicBezTo>
                    <a:pt x="10886" y="19408"/>
                    <a:pt x="10954" y="19443"/>
                    <a:pt x="11043" y="19530"/>
                  </a:cubicBezTo>
                  <a:cubicBezTo>
                    <a:pt x="11194" y="19674"/>
                    <a:pt x="11528" y="19854"/>
                    <a:pt x="11730" y="19898"/>
                  </a:cubicBezTo>
                  <a:cubicBezTo>
                    <a:pt x="11804" y="19914"/>
                    <a:pt x="11888" y="19954"/>
                    <a:pt x="11914" y="19986"/>
                  </a:cubicBezTo>
                  <a:cubicBezTo>
                    <a:pt x="12029" y="20126"/>
                    <a:pt x="12367" y="20304"/>
                    <a:pt x="12518" y="20304"/>
                  </a:cubicBezTo>
                  <a:cubicBezTo>
                    <a:pt x="12603" y="20304"/>
                    <a:pt x="12765" y="20350"/>
                    <a:pt x="12876" y="20406"/>
                  </a:cubicBezTo>
                  <a:cubicBezTo>
                    <a:pt x="12986" y="20463"/>
                    <a:pt x="13144" y="20525"/>
                    <a:pt x="13230" y="20541"/>
                  </a:cubicBezTo>
                  <a:cubicBezTo>
                    <a:pt x="13315" y="20557"/>
                    <a:pt x="13468" y="20629"/>
                    <a:pt x="13566" y="20702"/>
                  </a:cubicBezTo>
                  <a:cubicBezTo>
                    <a:pt x="13714" y="20811"/>
                    <a:pt x="13787" y="20834"/>
                    <a:pt x="13996" y="20841"/>
                  </a:cubicBezTo>
                  <a:cubicBezTo>
                    <a:pt x="14135" y="20845"/>
                    <a:pt x="14322" y="20883"/>
                    <a:pt x="14412" y="20921"/>
                  </a:cubicBezTo>
                  <a:cubicBezTo>
                    <a:pt x="14501" y="20960"/>
                    <a:pt x="14636" y="20985"/>
                    <a:pt x="14708" y="20980"/>
                  </a:cubicBezTo>
                  <a:cubicBezTo>
                    <a:pt x="14780" y="20974"/>
                    <a:pt x="14883" y="20995"/>
                    <a:pt x="14936" y="21023"/>
                  </a:cubicBezTo>
                  <a:cubicBezTo>
                    <a:pt x="14988" y="21052"/>
                    <a:pt x="15082" y="21072"/>
                    <a:pt x="15145" y="21071"/>
                  </a:cubicBezTo>
                  <a:cubicBezTo>
                    <a:pt x="15209" y="21069"/>
                    <a:pt x="15328" y="21071"/>
                    <a:pt x="15409" y="21074"/>
                  </a:cubicBezTo>
                  <a:cubicBezTo>
                    <a:pt x="15705" y="21087"/>
                    <a:pt x="16024" y="21081"/>
                    <a:pt x="16312" y="21060"/>
                  </a:cubicBezTo>
                  <a:cubicBezTo>
                    <a:pt x="16474" y="21048"/>
                    <a:pt x="16683" y="21037"/>
                    <a:pt x="16779" y="21034"/>
                  </a:cubicBezTo>
                  <a:cubicBezTo>
                    <a:pt x="16887" y="21031"/>
                    <a:pt x="17010" y="20988"/>
                    <a:pt x="17107" y="20921"/>
                  </a:cubicBezTo>
                  <a:cubicBezTo>
                    <a:pt x="17193" y="20863"/>
                    <a:pt x="17312" y="20815"/>
                    <a:pt x="17371" y="20815"/>
                  </a:cubicBezTo>
                  <a:cubicBezTo>
                    <a:pt x="17431" y="20815"/>
                    <a:pt x="17590" y="20748"/>
                    <a:pt x="17725" y="20665"/>
                  </a:cubicBezTo>
                  <a:cubicBezTo>
                    <a:pt x="18024" y="20482"/>
                    <a:pt x="18564" y="19903"/>
                    <a:pt x="18564" y="19767"/>
                  </a:cubicBezTo>
                  <a:cubicBezTo>
                    <a:pt x="18564" y="19715"/>
                    <a:pt x="18610" y="19618"/>
                    <a:pt x="18665" y="19551"/>
                  </a:cubicBezTo>
                  <a:cubicBezTo>
                    <a:pt x="18746" y="19454"/>
                    <a:pt x="18773" y="19349"/>
                    <a:pt x="18813" y="18985"/>
                  </a:cubicBezTo>
                  <a:cubicBezTo>
                    <a:pt x="18840" y="18740"/>
                    <a:pt x="18860" y="18492"/>
                    <a:pt x="18860" y="18434"/>
                  </a:cubicBezTo>
                  <a:cubicBezTo>
                    <a:pt x="18858" y="18153"/>
                    <a:pt x="18817" y="17790"/>
                    <a:pt x="18777" y="17714"/>
                  </a:cubicBezTo>
                  <a:cubicBezTo>
                    <a:pt x="18745" y="17654"/>
                    <a:pt x="18748" y="17597"/>
                    <a:pt x="18784" y="17517"/>
                  </a:cubicBezTo>
                  <a:cubicBezTo>
                    <a:pt x="18823" y="17430"/>
                    <a:pt x="18823" y="17387"/>
                    <a:pt x="18784" y="17323"/>
                  </a:cubicBezTo>
                  <a:cubicBezTo>
                    <a:pt x="18708" y="17200"/>
                    <a:pt x="18717" y="17175"/>
                    <a:pt x="18943" y="16922"/>
                  </a:cubicBezTo>
                  <a:cubicBezTo>
                    <a:pt x="19160" y="16680"/>
                    <a:pt x="19185" y="16629"/>
                    <a:pt x="19109" y="16582"/>
                  </a:cubicBezTo>
                  <a:cubicBezTo>
                    <a:pt x="19036" y="16536"/>
                    <a:pt x="19154" y="16428"/>
                    <a:pt x="19247" y="16458"/>
                  </a:cubicBezTo>
                  <a:cubicBezTo>
                    <a:pt x="19309" y="16478"/>
                    <a:pt x="19382" y="16421"/>
                    <a:pt x="19561" y="16220"/>
                  </a:cubicBezTo>
                  <a:cubicBezTo>
                    <a:pt x="19690" y="16076"/>
                    <a:pt x="19813" y="15975"/>
                    <a:pt x="19832" y="15994"/>
                  </a:cubicBezTo>
                  <a:cubicBezTo>
                    <a:pt x="19851" y="16013"/>
                    <a:pt x="19847" y="16153"/>
                    <a:pt x="19825" y="16304"/>
                  </a:cubicBezTo>
                  <a:cubicBezTo>
                    <a:pt x="19773" y="16666"/>
                    <a:pt x="19774" y="16846"/>
                    <a:pt x="19825" y="16794"/>
                  </a:cubicBezTo>
                  <a:cubicBezTo>
                    <a:pt x="19847" y="16772"/>
                    <a:pt x="19892" y="16538"/>
                    <a:pt x="19926" y="16275"/>
                  </a:cubicBezTo>
                  <a:lnTo>
                    <a:pt x="19988" y="15797"/>
                  </a:lnTo>
                  <a:lnTo>
                    <a:pt x="20338" y="15410"/>
                  </a:lnTo>
                  <a:cubicBezTo>
                    <a:pt x="20531" y="15197"/>
                    <a:pt x="20715" y="14978"/>
                    <a:pt x="20743" y="14924"/>
                  </a:cubicBezTo>
                  <a:cubicBezTo>
                    <a:pt x="20841" y="14735"/>
                    <a:pt x="21070" y="14746"/>
                    <a:pt x="21307" y="14946"/>
                  </a:cubicBezTo>
                  <a:lnTo>
                    <a:pt x="21448" y="15063"/>
                  </a:lnTo>
                  <a:lnTo>
                    <a:pt x="21437" y="15643"/>
                  </a:lnTo>
                  <a:cubicBezTo>
                    <a:pt x="21431" y="15996"/>
                    <a:pt x="21444" y="16220"/>
                    <a:pt x="21469" y="16220"/>
                  </a:cubicBezTo>
                  <a:cubicBezTo>
                    <a:pt x="21508" y="16220"/>
                    <a:pt x="21540" y="15533"/>
                    <a:pt x="21516" y="15201"/>
                  </a:cubicBezTo>
                  <a:cubicBezTo>
                    <a:pt x="21498" y="14944"/>
                    <a:pt x="21409" y="14862"/>
                    <a:pt x="20999" y="14719"/>
                  </a:cubicBezTo>
                  <a:cubicBezTo>
                    <a:pt x="20936" y="14697"/>
                    <a:pt x="20941" y="14668"/>
                    <a:pt x="21050" y="14467"/>
                  </a:cubicBezTo>
                  <a:cubicBezTo>
                    <a:pt x="21118" y="14343"/>
                    <a:pt x="21183" y="14152"/>
                    <a:pt x="21198" y="14040"/>
                  </a:cubicBezTo>
                  <a:cubicBezTo>
                    <a:pt x="21213" y="13928"/>
                    <a:pt x="21244" y="13825"/>
                    <a:pt x="21263" y="13813"/>
                  </a:cubicBezTo>
                  <a:cubicBezTo>
                    <a:pt x="21282" y="13802"/>
                    <a:pt x="21289" y="13770"/>
                    <a:pt x="21278" y="13740"/>
                  </a:cubicBezTo>
                  <a:cubicBezTo>
                    <a:pt x="21266" y="13711"/>
                    <a:pt x="21286" y="13614"/>
                    <a:pt x="21321" y="13529"/>
                  </a:cubicBezTo>
                  <a:cubicBezTo>
                    <a:pt x="21391" y="13360"/>
                    <a:pt x="21397" y="12916"/>
                    <a:pt x="21332" y="12875"/>
                  </a:cubicBezTo>
                  <a:cubicBezTo>
                    <a:pt x="21272" y="12837"/>
                    <a:pt x="21338" y="12553"/>
                    <a:pt x="21426" y="12469"/>
                  </a:cubicBezTo>
                  <a:cubicBezTo>
                    <a:pt x="21480" y="12418"/>
                    <a:pt x="21510" y="12301"/>
                    <a:pt x="21531" y="12082"/>
                  </a:cubicBezTo>
                  <a:cubicBezTo>
                    <a:pt x="21574" y="11614"/>
                    <a:pt x="21563" y="11570"/>
                    <a:pt x="21364" y="11520"/>
                  </a:cubicBezTo>
                  <a:cubicBezTo>
                    <a:pt x="21138" y="11462"/>
                    <a:pt x="21105" y="11436"/>
                    <a:pt x="21075" y="11286"/>
                  </a:cubicBezTo>
                  <a:cubicBezTo>
                    <a:pt x="21061" y="11215"/>
                    <a:pt x="20964" y="11029"/>
                    <a:pt x="20858" y="10873"/>
                  </a:cubicBezTo>
                  <a:cubicBezTo>
                    <a:pt x="20738" y="10695"/>
                    <a:pt x="20677" y="10563"/>
                    <a:pt x="20692" y="10515"/>
                  </a:cubicBezTo>
                  <a:cubicBezTo>
                    <a:pt x="20705" y="10474"/>
                    <a:pt x="20695" y="10428"/>
                    <a:pt x="20671" y="10413"/>
                  </a:cubicBezTo>
                  <a:cubicBezTo>
                    <a:pt x="20646" y="10398"/>
                    <a:pt x="20627" y="10340"/>
                    <a:pt x="20627" y="10282"/>
                  </a:cubicBezTo>
                  <a:cubicBezTo>
                    <a:pt x="20627" y="10141"/>
                    <a:pt x="20519" y="9973"/>
                    <a:pt x="20237" y="9679"/>
                  </a:cubicBezTo>
                  <a:cubicBezTo>
                    <a:pt x="20162" y="9601"/>
                    <a:pt x="20146" y="9534"/>
                    <a:pt x="20143" y="9277"/>
                  </a:cubicBezTo>
                  <a:cubicBezTo>
                    <a:pt x="20139" y="8944"/>
                    <a:pt x="20112" y="8861"/>
                    <a:pt x="20006" y="8861"/>
                  </a:cubicBezTo>
                  <a:cubicBezTo>
                    <a:pt x="19941" y="8861"/>
                    <a:pt x="19404" y="8376"/>
                    <a:pt x="19370" y="8287"/>
                  </a:cubicBezTo>
                  <a:cubicBezTo>
                    <a:pt x="19361" y="8264"/>
                    <a:pt x="19319" y="8196"/>
                    <a:pt x="19279" y="8138"/>
                  </a:cubicBezTo>
                  <a:cubicBezTo>
                    <a:pt x="19239" y="8079"/>
                    <a:pt x="19182" y="7954"/>
                    <a:pt x="19153" y="7860"/>
                  </a:cubicBezTo>
                  <a:cubicBezTo>
                    <a:pt x="19115" y="7739"/>
                    <a:pt x="18988" y="7576"/>
                    <a:pt x="18716" y="7301"/>
                  </a:cubicBezTo>
                  <a:cubicBezTo>
                    <a:pt x="18270" y="6851"/>
                    <a:pt x="18087" y="6626"/>
                    <a:pt x="18087" y="6531"/>
                  </a:cubicBezTo>
                  <a:cubicBezTo>
                    <a:pt x="18087" y="6493"/>
                    <a:pt x="17810" y="6181"/>
                    <a:pt x="17472" y="5837"/>
                  </a:cubicBezTo>
                  <a:cubicBezTo>
                    <a:pt x="17135" y="5492"/>
                    <a:pt x="16803" y="5138"/>
                    <a:pt x="16735" y="5051"/>
                  </a:cubicBezTo>
                  <a:cubicBezTo>
                    <a:pt x="16667" y="4964"/>
                    <a:pt x="16569" y="4875"/>
                    <a:pt x="16515" y="4850"/>
                  </a:cubicBezTo>
                  <a:cubicBezTo>
                    <a:pt x="16461" y="4826"/>
                    <a:pt x="16362" y="4714"/>
                    <a:pt x="16294" y="4602"/>
                  </a:cubicBezTo>
                  <a:cubicBezTo>
                    <a:pt x="16214" y="4470"/>
                    <a:pt x="16084" y="4343"/>
                    <a:pt x="15926" y="4240"/>
                  </a:cubicBezTo>
                  <a:cubicBezTo>
                    <a:pt x="15792" y="4154"/>
                    <a:pt x="15596" y="3994"/>
                    <a:pt x="15488" y="3886"/>
                  </a:cubicBezTo>
                  <a:cubicBezTo>
                    <a:pt x="15058" y="3454"/>
                    <a:pt x="14868" y="3296"/>
                    <a:pt x="14607" y="3137"/>
                  </a:cubicBezTo>
                  <a:cubicBezTo>
                    <a:pt x="14456" y="3046"/>
                    <a:pt x="14222" y="2858"/>
                    <a:pt x="14083" y="2721"/>
                  </a:cubicBezTo>
                  <a:cubicBezTo>
                    <a:pt x="13834" y="2476"/>
                    <a:pt x="13254" y="2140"/>
                    <a:pt x="13082" y="2140"/>
                  </a:cubicBezTo>
                  <a:cubicBezTo>
                    <a:pt x="13039" y="2140"/>
                    <a:pt x="12990" y="2093"/>
                    <a:pt x="12970" y="2038"/>
                  </a:cubicBezTo>
                  <a:cubicBezTo>
                    <a:pt x="12914" y="1890"/>
                    <a:pt x="12459" y="1599"/>
                    <a:pt x="12185" y="1538"/>
                  </a:cubicBezTo>
                  <a:cubicBezTo>
                    <a:pt x="12010" y="1498"/>
                    <a:pt x="11929" y="1455"/>
                    <a:pt x="11864" y="1362"/>
                  </a:cubicBezTo>
                  <a:cubicBezTo>
                    <a:pt x="11811" y="1288"/>
                    <a:pt x="11753" y="1249"/>
                    <a:pt x="11716" y="1264"/>
                  </a:cubicBezTo>
                  <a:cubicBezTo>
                    <a:pt x="11682" y="1277"/>
                    <a:pt x="11594" y="1243"/>
                    <a:pt x="11521" y="1187"/>
                  </a:cubicBezTo>
                  <a:cubicBezTo>
                    <a:pt x="11354" y="1061"/>
                    <a:pt x="11032" y="946"/>
                    <a:pt x="10834" y="946"/>
                  </a:cubicBezTo>
                  <a:cubicBezTo>
                    <a:pt x="10719" y="946"/>
                    <a:pt x="10681" y="928"/>
                    <a:pt x="10664" y="862"/>
                  </a:cubicBezTo>
                  <a:cubicBezTo>
                    <a:pt x="10652" y="815"/>
                    <a:pt x="10618" y="778"/>
                    <a:pt x="10592" y="782"/>
                  </a:cubicBezTo>
                  <a:cubicBezTo>
                    <a:pt x="10566" y="786"/>
                    <a:pt x="10471" y="758"/>
                    <a:pt x="10379" y="716"/>
                  </a:cubicBezTo>
                  <a:cubicBezTo>
                    <a:pt x="10286" y="674"/>
                    <a:pt x="10085" y="629"/>
                    <a:pt x="9934" y="617"/>
                  </a:cubicBezTo>
                  <a:cubicBezTo>
                    <a:pt x="9784" y="606"/>
                    <a:pt x="9633" y="571"/>
                    <a:pt x="9598" y="541"/>
                  </a:cubicBezTo>
                  <a:cubicBezTo>
                    <a:pt x="9480" y="438"/>
                    <a:pt x="9040" y="376"/>
                    <a:pt x="8781" y="424"/>
                  </a:cubicBezTo>
                  <a:cubicBezTo>
                    <a:pt x="8602" y="457"/>
                    <a:pt x="8525" y="453"/>
                    <a:pt x="8470" y="413"/>
                  </a:cubicBezTo>
                  <a:cubicBezTo>
                    <a:pt x="8420" y="375"/>
                    <a:pt x="8384" y="371"/>
                    <a:pt x="8348" y="402"/>
                  </a:cubicBezTo>
                  <a:cubicBezTo>
                    <a:pt x="8309" y="434"/>
                    <a:pt x="8241" y="388"/>
                    <a:pt x="8087" y="223"/>
                  </a:cubicBezTo>
                  <a:lnTo>
                    <a:pt x="7878" y="0"/>
                  </a:lnTo>
                  <a:close/>
                  <a:moveTo>
                    <a:pt x="253" y="20475"/>
                  </a:moveTo>
                  <a:cubicBezTo>
                    <a:pt x="235" y="20475"/>
                    <a:pt x="230" y="20513"/>
                    <a:pt x="242" y="20559"/>
                  </a:cubicBezTo>
                  <a:cubicBezTo>
                    <a:pt x="254" y="20606"/>
                    <a:pt x="278" y="20643"/>
                    <a:pt x="296" y="20643"/>
                  </a:cubicBezTo>
                  <a:cubicBezTo>
                    <a:pt x="314" y="20643"/>
                    <a:pt x="319" y="20606"/>
                    <a:pt x="307" y="20559"/>
                  </a:cubicBezTo>
                  <a:cubicBezTo>
                    <a:pt x="295" y="20513"/>
                    <a:pt x="271" y="20475"/>
                    <a:pt x="253" y="20475"/>
                  </a:cubicBezTo>
                  <a:close/>
                  <a:moveTo>
                    <a:pt x="1557" y="20943"/>
                  </a:moveTo>
                  <a:cubicBezTo>
                    <a:pt x="1524" y="20944"/>
                    <a:pt x="1449" y="20972"/>
                    <a:pt x="1391" y="21005"/>
                  </a:cubicBezTo>
                  <a:lnTo>
                    <a:pt x="1286" y="21067"/>
                  </a:lnTo>
                  <a:lnTo>
                    <a:pt x="1402" y="21053"/>
                  </a:lnTo>
                  <a:cubicBezTo>
                    <a:pt x="1528" y="21040"/>
                    <a:pt x="1669" y="20940"/>
                    <a:pt x="1557" y="20943"/>
                  </a:cubicBezTo>
                  <a:close/>
                  <a:moveTo>
                    <a:pt x="1250" y="21257"/>
                  </a:moveTo>
                  <a:cubicBezTo>
                    <a:pt x="1236" y="21247"/>
                    <a:pt x="1208" y="21249"/>
                    <a:pt x="1167" y="21264"/>
                  </a:cubicBezTo>
                  <a:cubicBezTo>
                    <a:pt x="1129" y="21279"/>
                    <a:pt x="1107" y="21309"/>
                    <a:pt x="1120" y="21330"/>
                  </a:cubicBezTo>
                  <a:cubicBezTo>
                    <a:pt x="1152" y="21382"/>
                    <a:pt x="1213" y="21378"/>
                    <a:pt x="1247" y="21323"/>
                  </a:cubicBezTo>
                  <a:cubicBezTo>
                    <a:pt x="1266" y="21291"/>
                    <a:pt x="1265" y="21268"/>
                    <a:pt x="1250" y="21257"/>
                  </a:cubicBezTo>
                  <a:close/>
                </a:path>
              </a:pathLst>
            </a:custGeom>
            <a:ln w="12700" cap="flat">
              <a:noFill/>
              <a:miter lim="400000"/>
            </a:ln>
            <a:effectLst>
              <a:outerShdw sx="100000" sy="100000" kx="0" ky="0" algn="b" rotWithShape="0" blurRad="279400" dist="101600" dir="2700000">
                <a:srgbClr val="000000">
                  <a:alpha val="75000"/>
                </a:srgbClr>
              </a:outerShdw>
            </a:effectLst>
          </p:spPr>
        </p:pic>
      </p:grpSp>
      <p:sp>
        <p:nvSpPr>
          <p:cNvPr id="282" name="Stroke prevention methods"/>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Stroke prevention methods</a:t>
            </a:r>
          </a:p>
        </p:txBody>
      </p:sp>
      <p:pic>
        <p:nvPicPr>
          <p:cNvPr id="283" name="Screen Shot 2022-11-22 at 14.48.43.png" descr="Screen Shot 2022-11-22 at 14.48.43.png"/>
          <p:cNvPicPr>
            <a:picLocks noChangeAspect="1"/>
          </p:cNvPicPr>
          <p:nvPr/>
        </p:nvPicPr>
        <p:blipFill>
          <a:blip r:embed="rId7">
            <a:extLst/>
          </a:blip>
          <a:srcRect l="0" t="1834" r="0" b="0"/>
          <a:stretch>
            <a:fillRect/>
          </a:stretch>
        </p:blipFill>
        <p:spPr>
          <a:xfrm>
            <a:off x="3975695" y="9411162"/>
            <a:ext cx="16432793" cy="2075926"/>
          </a:xfrm>
          <a:prstGeom prst="rect">
            <a:avLst/>
          </a:prstGeom>
          <a:ln w="12700">
            <a:miter lim="400000"/>
          </a:ln>
        </p:spPr>
      </p:pic>
      <p:sp>
        <p:nvSpPr>
          <p:cNvPr id="284" name="Left atrial appendage occlusion / exclusion"/>
          <p:cNvSpPr txBox="1"/>
          <p:nvPr/>
        </p:nvSpPr>
        <p:spPr>
          <a:xfrm>
            <a:off x="10491879" y="2591341"/>
            <a:ext cx="5320031" cy="4117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spcBef>
                <a:spcPts val="1200"/>
              </a:spcBef>
              <a:defRPr b="1" sz="2000">
                <a:solidFill>
                  <a:srgbClr val="000000"/>
                </a:solidFill>
              </a:defRPr>
            </a:lvl1pPr>
          </a:lstStyle>
          <a:p>
            <a:pPr/>
            <a:r>
              <a:t>Left atrial appendage occlusion / exclusion</a:t>
            </a:r>
          </a:p>
        </p:txBody>
      </p:sp>
      <p:sp>
        <p:nvSpPr>
          <p:cNvPr id="285" name="ALTERNATIVE METHODS"/>
          <p:cNvSpPr txBox="1"/>
          <p:nvPr/>
        </p:nvSpPr>
        <p:spPr>
          <a:xfrm>
            <a:off x="10283828" y="820821"/>
            <a:ext cx="5736135" cy="560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ALTERNATIVE METHODS</a:t>
            </a:r>
          </a:p>
        </p:txBody>
      </p:sp>
      <p:grpSp>
        <p:nvGrpSpPr>
          <p:cNvPr id="288" name="Group"/>
          <p:cNvGrpSpPr/>
          <p:nvPr/>
        </p:nvGrpSpPr>
        <p:grpSpPr>
          <a:xfrm>
            <a:off x="22930191" y="551967"/>
            <a:ext cx="1071752" cy="12821353"/>
            <a:chOff x="0" y="0"/>
            <a:chExt cx="1071751" cy="12821352"/>
          </a:xfrm>
        </p:grpSpPr>
        <p:pic>
          <p:nvPicPr>
            <p:cNvPr id="286" name="03.png" descr="03.png"/>
            <p:cNvPicPr>
              <a:picLocks noChangeAspect="1"/>
            </p:cNvPicPr>
            <p:nvPr/>
          </p:nvPicPr>
          <p:blipFill>
            <a:blip r:embed="rId8">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287" name="Image" descr="Image"/>
            <p:cNvPicPr>
              <a:picLocks noChangeAspect="1"/>
            </p:cNvPicPr>
            <p:nvPr/>
          </p:nvPicPr>
          <p:blipFill>
            <a:blip r:embed="rId9">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292" name="watchman_backround3.png" descr="watchman_backround3.png"/>
          <p:cNvPicPr>
            <a:picLocks noChangeAspect="1"/>
          </p:cNvPicPr>
          <p:nvPr/>
        </p:nvPicPr>
        <p:blipFill>
          <a:blip r:embed="rId3">
            <a:alphaModFix amt="62400"/>
            <a:extLst/>
          </a:blip>
          <a:srcRect l="8082" t="5300" r="6723" b="3047"/>
          <a:stretch>
            <a:fillRect/>
          </a:stretch>
        </p:blipFill>
        <p:spPr>
          <a:xfrm>
            <a:off x="-2917992" y="1491529"/>
            <a:ext cx="6251004" cy="6617832"/>
          </a:xfrm>
          <a:custGeom>
            <a:avLst/>
            <a:gdLst/>
            <a:ahLst/>
            <a:cxnLst>
              <a:cxn ang="0">
                <a:pos x="wd2" y="hd2"/>
              </a:cxn>
              <a:cxn ang="5400000">
                <a:pos x="wd2" y="hd2"/>
              </a:cxn>
              <a:cxn ang="10800000">
                <a:pos x="wd2" y="hd2"/>
              </a:cxn>
              <a:cxn ang="16200000">
                <a:pos x="wd2" y="hd2"/>
              </a:cxn>
            </a:cxnLst>
            <a:rect l="0" t="0" r="r" b="b"/>
            <a:pathLst>
              <a:path w="21594" h="21597" fill="norm" stroke="1" extrusionOk="0">
                <a:moveTo>
                  <a:pt x="10166" y="1"/>
                </a:moveTo>
                <a:cubicBezTo>
                  <a:pt x="10101" y="-3"/>
                  <a:pt x="10037" y="3"/>
                  <a:pt x="9964" y="18"/>
                </a:cubicBezTo>
                <a:cubicBezTo>
                  <a:pt x="9960" y="18"/>
                  <a:pt x="9957" y="18"/>
                  <a:pt x="9953" y="19"/>
                </a:cubicBezTo>
                <a:cubicBezTo>
                  <a:pt x="9953" y="19"/>
                  <a:pt x="9953" y="19"/>
                  <a:pt x="9952" y="19"/>
                </a:cubicBezTo>
                <a:cubicBezTo>
                  <a:pt x="9942" y="21"/>
                  <a:pt x="9925" y="27"/>
                  <a:pt x="9915" y="29"/>
                </a:cubicBezTo>
                <a:cubicBezTo>
                  <a:pt x="9837" y="51"/>
                  <a:pt x="9752" y="81"/>
                  <a:pt x="9633" y="122"/>
                </a:cubicBezTo>
                <a:cubicBezTo>
                  <a:pt x="9203" y="272"/>
                  <a:pt x="9061" y="293"/>
                  <a:pt x="8205" y="331"/>
                </a:cubicBezTo>
                <a:cubicBezTo>
                  <a:pt x="7059" y="381"/>
                  <a:pt x="5549" y="640"/>
                  <a:pt x="4831" y="909"/>
                </a:cubicBezTo>
                <a:cubicBezTo>
                  <a:pt x="4352" y="1089"/>
                  <a:pt x="3177" y="1674"/>
                  <a:pt x="2565" y="2039"/>
                </a:cubicBezTo>
                <a:cubicBezTo>
                  <a:pt x="2437" y="2116"/>
                  <a:pt x="2313" y="2179"/>
                  <a:pt x="2288" y="2179"/>
                </a:cubicBezTo>
                <a:cubicBezTo>
                  <a:pt x="2264" y="2179"/>
                  <a:pt x="2083" y="2334"/>
                  <a:pt x="1886" y="2524"/>
                </a:cubicBezTo>
                <a:cubicBezTo>
                  <a:pt x="1690" y="2714"/>
                  <a:pt x="1414" y="2953"/>
                  <a:pt x="1272" y="3055"/>
                </a:cubicBezTo>
                <a:cubicBezTo>
                  <a:pt x="1144" y="3148"/>
                  <a:pt x="1017" y="3276"/>
                  <a:pt x="905" y="3411"/>
                </a:cubicBezTo>
                <a:cubicBezTo>
                  <a:pt x="743" y="3618"/>
                  <a:pt x="646" y="3795"/>
                  <a:pt x="583" y="4007"/>
                </a:cubicBezTo>
                <a:cubicBezTo>
                  <a:pt x="530" y="4218"/>
                  <a:pt x="496" y="4577"/>
                  <a:pt x="478" y="4965"/>
                </a:cubicBezTo>
                <a:cubicBezTo>
                  <a:pt x="475" y="5469"/>
                  <a:pt x="497" y="6073"/>
                  <a:pt x="536" y="6118"/>
                </a:cubicBezTo>
                <a:cubicBezTo>
                  <a:pt x="566" y="6152"/>
                  <a:pt x="594" y="6198"/>
                  <a:pt x="596" y="6220"/>
                </a:cubicBezTo>
                <a:cubicBezTo>
                  <a:pt x="599" y="6243"/>
                  <a:pt x="603" y="6279"/>
                  <a:pt x="606" y="6302"/>
                </a:cubicBezTo>
                <a:cubicBezTo>
                  <a:pt x="609" y="6324"/>
                  <a:pt x="609" y="6420"/>
                  <a:pt x="603" y="6514"/>
                </a:cubicBezTo>
                <a:cubicBezTo>
                  <a:pt x="601" y="6561"/>
                  <a:pt x="606" y="6607"/>
                  <a:pt x="616" y="6645"/>
                </a:cubicBezTo>
                <a:cubicBezTo>
                  <a:pt x="625" y="6683"/>
                  <a:pt x="639" y="6713"/>
                  <a:pt x="657" y="6723"/>
                </a:cubicBezTo>
                <a:cubicBezTo>
                  <a:pt x="703" y="6750"/>
                  <a:pt x="705" y="6779"/>
                  <a:pt x="659" y="6832"/>
                </a:cubicBezTo>
                <a:cubicBezTo>
                  <a:pt x="649" y="6843"/>
                  <a:pt x="649" y="6852"/>
                  <a:pt x="643" y="6861"/>
                </a:cubicBezTo>
                <a:cubicBezTo>
                  <a:pt x="646" y="6875"/>
                  <a:pt x="648" y="6931"/>
                  <a:pt x="651" y="6933"/>
                </a:cubicBezTo>
                <a:cubicBezTo>
                  <a:pt x="654" y="6935"/>
                  <a:pt x="653" y="6937"/>
                  <a:pt x="657" y="6939"/>
                </a:cubicBezTo>
                <a:cubicBezTo>
                  <a:pt x="690" y="6959"/>
                  <a:pt x="701" y="7003"/>
                  <a:pt x="680" y="7035"/>
                </a:cubicBezTo>
                <a:cubicBezTo>
                  <a:pt x="669" y="7052"/>
                  <a:pt x="665" y="7063"/>
                  <a:pt x="669" y="7067"/>
                </a:cubicBezTo>
                <a:cubicBezTo>
                  <a:pt x="673" y="7071"/>
                  <a:pt x="685" y="7067"/>
                  <a:pt x="703" y="7057"/>
                </a:cubicBezTo>
                <a:cubicBezTo>
                  <a:pt x="794" y="7004"/>
                  <a:pt x="853" y="7124"/>
                  <a:pt x="777" y="7210"/>
                </a:cubicBezTo>
                <a:cubicBezTo>
                  <a:pt x="729" y="7265"/>
                  <a:pt x="737" y="7291"/>
                  <a:pt x="809" y="7317"/>
                </a:cubicBezTo>
                <a:cubicBezTo>
                  <a:pt x="890" y="7347"/>
                  <a:pt x="891" y="7365"/>
                  <a:pt x="824" y="7443"/>
                </a:cubicBezTo>
                <a:cubicBezTo>
                  <a:pt x="779" y="7496"/>
                  <a:pt x="774" y="7517"/>
                  <a:pt x="813" y="7495"/>
                </a:cubicBezTo>
                <a:cubicBezTo>
                  <a:pt x="917" y="7436"/>
                  <a:pt x="956" y="7540"/>
                  <a:pt x="890" y="7705"/>
                </a:cubicBezTo>
                <a:cubicBezTo>
                  <a:pt x="849" y="7807"/>
                  <a:pt x="848" y="7873"/>
                  <a:pt x="891" y="7922"/>
                </a:cubicBezTo>
                <a:cubicBezTo>
                  <a:pt x="935" y="7972"/>
                  <a:pt x="933" y="8003"/>
                  <a:pt x="886" y="8031"/>
                </a:cubicBezTo>
                <a:cubicBezTo>
                  <a:pt x="874" y="8038"/>
                  <a:pt x="875" y="8044"/>
                  <a:pt x="869" y="8050"/>
                </a:cubicBezTo>
                <a:cubicBezTo>
                  <a:pt x="883" y="8083"/>
                  <a:pt x="900" y="8111"/>
                  <a:pt x="919" y="8123"/>
                </a:cubicBezTo>
                <a:cubicBezTo>
                  <a:pt x="946" y="8142"/>
                  <a:pt x="966" y="8220"/>
                  <a:pt x="973" y="8304"/>
                </a:cubicBezTo>
                <a:cubicBezTo>
                  <a:pt x="975" y="8317"/>
                  <a:pt x="981" y="8328"/>
                  <a:pt x="982" y="8341"/>
                </a:cubicBezTo>
                <a:cubicBezTo>
                  <a:pt x="985" y="8491"/>
                  <a:pt x="1007" y="8685"/>
                  <a:pt x="1035" y="8860"/>
                </a:cubicBezTo>
                <a:cubicBezTo>
                  <a:pt x="1041" y="8895"/>
                  <a:pt x="1048" y="8919"/>
                  <a:pt x="1054" y="8953"/>
                </a:cubicBezTo>
                <a:cubicBezTo>
                  <a:pt x="1081" y="9096"/>
                  <a:pt x="1113" y="9234"/>
                  <a:pt x="1139" y="9281"/>
                </a:cubicBezTo>
                <a:cubicBezTo>
                  <a:pt x="1173" y="9341"/>
                  <a:pt x="1202" y="9414"/>
                  <a:pt x="1204" y="9444"/>
                </a:cubicBezTo>
                <a:cubicBezTo>
                  <a:pt x="1205" y="9463"/>
                  <a:pt x="1253" y="9514"/>
                  <a:pt x="1289" y="9557"/>
                </a:cubicBezTo>
                <a:cubicBezTo>
                  <a:pt x="1321" y="9587"/>
                  <a:pt x="1350" y="9619"/>
                  <a:pt x="1393" y="9644"/>
                </a:cubicBezTo>
                <a:cubicBezTo>
                  <a:pt x="1620" y="9776"/>
                  <a:pt x="1678" y="9894"/>
                  <a:pt x="1703" y="10265"/>
                </a:cubicBezTo>
                <a:cubicBezTo>
                  <a:pt x="1718" y="10503"/>
                  <a:pt x="1708" y="10535"/>
                  <a:pt x="1599" y="10550"/>
                </a:cubicBezTo>
                <a:cubicBezTo>
                  <a:pt x="1593" y="10551"/>
                  <a:pt x="1591" y="10552"/>
                  <a:pt x="1586" y="10553"/>
                </a:cubicBezTo>
                <a:cubicBezTo>
                  <a:pt x="1591" y="10564"/>
                  <a:pt x="1591" y="10589"/>
                  <a:pt x="1597" y="10594"/>
                </a:cubicBezTo>
                <a:cubicBezTo>
                  <a:pt x="1668" y="10661"/>
                  <a:pt x="1642" y="10816"/>
                  <a:pt x="1548" y="10890"/>
                </a:cubicBezTo>
                <a:cubicBezTo>
                  <a:pt x="1499" y="10928"/>
                  <a:pt x="1463" y="11022"/>
                  <a:pt x="1468" y="11099"/>
                </a:cubicBezTo>
                <a:cubicBezTo>
                  <a:pt x="1468" y="11103"/>
                  <a:pt x="1468" y="11106"/>
                  <a:pt x="1468" y="11110"/>
                </a:cubicBezTo>
                <a:cubicBezTo>
                  <a:pt x="1470" y="11159"/>
                  <a:pt x="1475" y="11209"/>
                  <a:pt x="1471" y="11252"/>
                </a:cubicBezTo>
                <a:cubicBezTo>
                  <a:pt x="1471" y="11276"/>
                  <a:pt x="1472" y="11310"/>
                  <a:pt x="1471" y="11325"/>
                </a:cubicBezTo>
                <a:cubicBezTo>
                  <a:pt x="1470" y="11346"/>
                  <a:pt x="1446" y="11378"/>
                  <a:pt x="1434" y="11408"/>
                </a:cubicBezTo>
                <a:cubicBezTo>
                  <a:pt x="1432" y="11414"/>
                  <a:pt x="1433" y="11424"/>
                  <a:pt x="1430" y="11430"/>
                </a:cubicBezTo>
                <a:cubicBezTo>
                  <a:pt x="1424" y="11443"/>
                  <a:pt x="1420" y="11441"/>
                  <a:pt x="1413" y="11453"/>
                </a:cubicBezTo>
                <a:cubicBezTo>
                  <a:pt x="1403" y="11472"/>
                  <a:pt x="1402" y="11491"/>
                  <a:pt x="1390" y="11507"/>
                </a:cubicBezTo>
                <a:cubicBezTo>
                  <a:pt x="1383" y="11517"/>
                  <a:pt x="1376" y="11517"/>
                  <a:pt x="1368" y="11524"/>
                </a:cubicBezTo>
                <a:cubicBezTo>
                  <a:pt x="1353" y="11546"/>
                  <a:pt x="1331" y="11594"/>
                  <a:pt x="1323" y="11594"/>
                </a:cubicBezTo>
                <a:cubicBezTo>
                  <a:pt x="1317" y="11594"/>
                  <a:pt x="1310" y="11580"/>
                  <a:pt x="1304" y="11575"/>
                </a:cubicBezTo>
                <a:cubicBezTo>
                  <a:pt x="1383" y="11964"/>
                  <a:pt x="1443" y="12329"/>
                  <a:pt x="1490" y="12759"/>
                </a:cubicBezTo>
                <a:cubicBezTo>
                  <a:pt x="1510" y="12935"/>
                  <a:pt x="1538" y="13098"/>
                  <a:pt x="1553" y="13121"/>
                </a:cubicBezTo>
                <a:cubicBezTo>
                  <a:pt x="1569" y="13144"/>
                  <a:pt x="1631" y="13505"/>
                  <a:pt x="1690" y="13923"/>
                </a:cubicBezTo>
                <a:cubicBezTo>
                  <a:pt x="1750" y="14340"/>
                  <a:pt x="1823" y="14728"/>
                  <a:pt x="1854" y="14784"/>
                </a:cubicBezTo>
                <a:cubicBezTo>
                  <a:pt x="1864" y="14804"/>
                  <a:pt x="1875" y="14860"/>
                  <a:pt x="1888" y="14896"/>
                </a:cubicBezTo>
                <a:cubicBezTo>
                  <a:pt x="1883" y="14876"/>
                  <a:pt x="1877" y="14852"/>
                  <a:pt x="1873" y="14832"/>
                </a:cubicBezTo>
                <a:cubicBezTo>
                  <a:pt x="1769" y="14339"/>
                  <a:pt x="1747" y="13571"/>
                  <a:pt x="1833" y="13503"/>
                </a:cubicBezTo>
                <a:cubicBezTo>
                  <a:pt x="1893" y="13456"/>
                  <a:pt x="1947" y="13491"/>
                  <a:pt x="2074" y="13665"/>
                </a:cubicBezTo>
                <a:cubicBezTo>
                  <a:pt x="2212" y="13853"/>
                  <a:pt x="2225" y="13905"/>
                  <a:pt x="2166" y="13994"/>
                </a:cubicBezTo>
                <a:cubicBezTo>
                  <a:pt x="2102" y="14091"/>
                  <a:pt x="2110" y="14097"/>
                  <a:pt x="2242" y="14065"/>
                </a:cubicBezTo>
                <a:cubicBezTo>
                  <a:pt x="2384" y="14032"/>
                  <a:pt x="2428" y="14074"/>
                  <a:pt x="2468" y="14271"/>
                </a:cubicBezTo>
                <a:cubicBezTo>
                  <a:pt x="2476" y="14311"/>
                  <a:pt x="2517" y="14453"/>
                  <a:pt x="2560" y="14587"/>
                </a:cubicBezTo>
                <a:cubicBezTo>
                  <a:pt x="2788" y="15314"/>
                  <a:pt x="2923" y="15667"/>
                  <a:pt x="3059" y="15890"/>
                </a:cubicBezTo>
                <a:cubicBezTo>
                  <a:pt x="3142" y="16027"/>
                  <a:pt x="3271" y="16249"/>
                  <a:pt x="3347" y="16384"/>
                </a:cubicBezTo>
                <a:cubicBezTo>
                  <a:pt x="3422" y="16518"/>
                  <a:pt x="3546" y="16726"/>
                  <a:pt x="3624" y="16846"/>
                </a:cubicBezTo>
                <a:cubicBezTo>
                  <a:pt x="3701" y="16966"/>
                  <a:pt x="3923" y="17443"/>
                  <a:pt x="4117" y="17907"/>
                </a:cubicBezTo>
                <a:cubicBezTo>
                  <a:pt x="4311" y="18371"/>
                  <a:pt x="4505" y="18831"/>
                  <a:pt x="4550" y="18929"/>
                </a:cubicBezTo>
                <a:cubicBezTo>
                  <a:pt x="4595" y="19027"/>
                  <a:pt x="4634" y="19142"/>
                  <a:pt x="4634" y="19184"/>
                </a:cubicBezTo>
                <a:cubicBezTo>
                  <a:pt x="4634" y="19226"/>
                  <a:pt x="4725" y="19427"/>
                  <a:pt x="4835" y="19631"/>
                </a:cubicBezTo>
                <a:cubicBezTo>
                  <a:pt x="4946" y="19835"/>
                  <a:pt x="5037" y="20032"/>
                  <a:pt x="5037" y="20069"/>
                </a:cubicBezTo>
                <a:cubicBezTo>
                  <a:pt x="5037" y="20136"/>
                  <a:pt x="5309" y="20396"/>
                  <a:pt x="5555" y="20589"/>
                </a:cubicBezTo>
                <a:cubicBezTo>
                  <a:pt x="5553" y="20586"/>
                  <a:pt x="5551" y="20580"/>
                  <a:pt x="5548" y="20576"/>
                </a:cubicBezTo>
                <a:cubicBezTo>
                  <a:pt x="5431" y="20484"/>
                  <a:pt x="5328" y="20383"/>
                  <a:pt x="5326" y="20337"/>
                </a:cubicBezTo>
                <a:cubicBezTo>
                  <a:pt x="5325" y="20311"/>
                  <a:pt x="5260" y="20217"/>
                  <a:pt x="5181" y="20128"/>
                </a:cubicBezTo>
                <a:cubicBezTo>
                  <a:pt x="5102" y="20039"/>
                  <a:pt x="5037" y="19937"/>
                  <a:pt x="5037" y="19899"/>
                </a:cubicBezTo>
                <a:cubicBezTo>
                  <a:pt x="5037" y="19861"/>
                  <a:pt x="4985" y="19785"/>
                  <a:pt x="4922" y="19731"/>
                </a:cubicBezTo>
                <a:cubicBezTo>
                  <a:pt x="4774" y="19604"/>
                  <a:pt x="4869" y="19455"/>
                  <a:pt x="5043" y="19543"/>
                </a:cubicBezTo>
                <a:cubicBezTo>
                  <a:pt x="5154" y="19599"/>
                  <a:pt x="5206" y="19522"/>
                  <a:pt x="5099" y="19460"/>
                </a:cubicBezTo>
                <a:cubicBezTo>
                  <a:pt x="5069" y="19443"/>
                  <a:pt x="5013" y="19297"/>
                  <a:pt x="4974" y="19134"/>
                </a:cubicBezTo>
                <a:cubicBezTo>
                  <a:pt x="4918" y="18897"/>
                  <a:pt x="4920" y="18820"/>
                  <a:pt x="4978" y="18754"/>
                </a:cubicBezTo>
                <a:cubicBezTo>
                  <a:pt x="5043" y="18681"/>
                  <a:pt x="5066" y="18682"/>
                  <a:pt x="5195" y="18777"/>
                </a:cubicBezTo>
                <a:cubicBezTo>
                  <a:pt x="5275" y="18837"/>
                  <a:pt x="5375" y="18886"/>
                  <a:pt x="5418" y="18886"/>
                </a:cubicBezTo>
                <a:cubicBezTo>
                  <a:pt x="5570" y="18886"/>
                  <a:pt x="5494" y="18743"/>
                  <a:pt x="5188" y="18457"/>
                </a:cubicBezTo>
                <a:lnTo>
                  <a:pt x="4878" y="18169"/>
                </a:lnTo>
                <a:lnTo>
                  <a:pt x="4801" y="17289"/>
                </a:lnTo>
                <a:cubicBezTo>
                  <a:pt x="4758" y="16806"/>
                  <a:pt x="4722" y="16392"/>
                  <a:pt x="4722" y="16370"/>
                </a:cubicBezTo>
                <a:cubicBezTo>
                  <a:pt x="4719" y="16297"/>
                  <a:pt x="4829" y="16313"/>
                  <a:pt x="4872" y="16390"/>
                </a:cubicBezTo>
                <a:cubicBezTo>
                  <a:pt x="4896" y="16432"/>
                  <a:pt x="5100" y="16832"/>
                  <a:pt x="5326" y="17281"/>
                </a:cubicBezTo>
                <a:cubicBezTo>
                  <a:pt x="5810" y="18241"/>
                  <a:pt x="6995" y="20237"/>
                  <a:pt x="7207" y="20451"/>
                </a:cubicBezTo>
                <a:lnTo>
                  <a:pt x="7355" y="20601"/>
                </a:lnTo>
                <a:lnTo>
                  <a:pt x="7213" y="20411"/>
                </a:lnTo>
                <a:cubicBezTo>
                  <a:pt x="7094" y="20251"/>
                  <a:pt x="6371" y="19042"/>
                  <a:pt x="5761" y="17989"/>
                </a:cubicBezTo>
                <a:cubicBezTo>
                  <a:pt x="5674" y="17839"/>
                  <a:pt x="5448" y="17399"/>
                  <a:pt x="5258" y="17009"/>
                </a:cubicBezTo>
                <a:cubicBezTo>
                  <a:pt x="5067" y="16620"/>
                  <a:pt x="4797" y="16142"/>
                  <a:pt x="4657" y="15947"/>
                </a:cubicBezTo>
                <a:cubicBezTo>
                  <a:pt x="4480" y="15701"/>
                  <a:pt x="4398" y="15528"/>
                  <a:pt x="4387" y="15376"/>
                </a:cubicBezTo>
                <a:cubicBezTo>
                  <a:pt x="4379" y="15256"/>
                  <a:pt x="4350" y="15127"/>
                  <a:pt x="4324" y="15087"/>
                </a:cubicBezTo>
                <a:cubicBezTo>
                  <a:pt x="4256" y="14985"/>
                  <a:pt x="4318" y="14948"/>
                  <a:pt x="4572" y="14941"/>
                </a:cubicBezTo>
                <a:cubicBezTo>
                  <a:pt x="4695" y="14938"/>
                  <a:pt x="4835" y="14906"/>
                  <a:pt x="4882" y="14868"/>
                </a:cubicBezTo>
                <a:cubicBezTo>
                  <a:pt x="4954" y="14812"/>
                  <a:pt x="4994" y="14830"/>
                  <a:pt x="5118" y="14984"/>
                </a:cubicBezTo>
                <a:cubicBezTo>
                  <a:pt x="5200" y="15085"/>
                  <a:pt x="5267" y="15184"/>
                  <a:pt x="5267" y="15201"/>
                </a:cubicBezTo>
                <a:cubicBezTo>
                  <a:pt x="5267" y="15244"/>
                  <a:pt x="6120" y="16566"/>
                  <a:pt x="6403" y="16961"/>
                </a:cubicBezTo>
                <a:cubicBezTo>
                  <a:pt x="6529" y="17138"/>
                  <a:pt x="6678" y="17372"/>
                  <a:pt x="6733" y="17483"/>
                </a:cubicBezTo>
                <a:cubicBezTo>
                  <a:pt x="6788" y="17595"/>
                  <a:pt x="6885" y="17701"/>
                  <a:pt x="6948" y="17720"/>
                </a:cubicBezTo>
                <a:cubicBezTo>
                  <a:pt x="7172" y="17788"/>
                  <a:pt x="7179" y="17662"/>
                  <a:pt x="6970" y="17276"/>
                </a:cubicBezTo>
                <a:cubicBezTo>
                  <a:pt x="6693" y="16764"/>
                  <a:pt x="6616" y="16203"/>
                  <a:pt x="6711" y="15393"/>
                </a:cubicBezTo>
                <a:cubicBezTo>
                  <a:pt x="6770" y="14884"/>
                  <a:pt x="6797" y="14791"/>
                  <a:pt x="6902" y="14736"/>
                </a:cubicBezTo>
                <a:cubicBezTo>
                  <a:pt x="6969" y="14701"/>
                  <a:pt x="7051" y="14681"/>
                  <a:pt x="7083" y="14690"/>
                </a:cubicBezTo>
                <a:cubicBezTo>
                  <a:pt x="7114" y="14698"/>
                  <a:pt x="7269" y="14708"/>
                  <a:pt x="7428" y="14714"/>
                </a:cubicBezTo>
                <a:cubicBezTo>
                  <a:pt x="7587" y="14720"/>
                  <a:pt x="7749" y="14744"/>
                  <a:pt x="7790" y="14769"/>
                </a:cubicBezTo>
                <a:cubicBezTo>
                  <a:pt x="7831" y="14793"/>
                  <a:pt x="7938" y="14834"/>
                  <a:pt x="8030" y="14859"/>
                </a:cubicBezTo>
                <a:cubicBezTo>
                  <a:pt x="8161" y="14895"/>
                  <a:pt x="8205" y="14885"/>
                  <a:pt x="8234" y="14814"/>
                </a:cubicBezTo>
                <a:cubicBezTo>
                  <a:pt x="8268" y="14732"/>
                  <a:pt x="8277" y="14732"/>
                  <a:pt x="8338" y="14810"/>
                </a:cubicBezTo>
                <a:cubicBezTo>
                  <a:pt x="8376" y="14858"/>
                  <a:pt x="8485" y="14913"/>
                  <a:pt x="8580" y="14936"/>
                </a:cubicBezTo>
                <a:cubicBezTo>
                  <a:pt x="8876" y="15006"/>
                  <a:pt x="8887" y="15035"/>
                  <a:pt x="8891" y="15774"/>
                </a:cubicBezTo>
                <a:cubicBezTo>
                  <a:pt x="8893" y="16154"/>
                  <a:pt x="8910" y="16568"/>
                  <a:pt x="8931" y="16696"/>
                </a:cubicBezTo>
                <a:cubicBezTo>
                  <a:pt x="8955" y="16847"/>
                  <a:pt x="8943" y="16956"/>
                  <a:pt x="8896" y="17009"/>
                </a:cubicBezTo>
                <a:cubicBezTo>
                  <a:pt x="8840" y="17074"/>
                  <a:pt x="8840" y="17108"/>
                  <a:pt x="8898" y="17174"/>
                </a:cubicBezTo>
                <a:cubicBezTo>
                  <a:pt x="8963" y="17248"/>
                  <a:pt x="8981" y="17248"/>
                  <a:pt x="9069" y="17173"/>
                </a:cubicBezTo>
                <a:cubicBezTo>
                  <a:pt x="9166" y="17089"/>
                  <a:pt x="9227" y="17111"/>
                  <a:pt x="9302" y="17293"/>
                </a:cubicBezTo>
                <a:cubicBezTo>
                  <a:pt x="9257" y="17129"/>
                  <a:pt x="9256" y="16999"/>
                  <a:pt x="9277" y="16708"/>
                </a:cubicBezTo>
                <a:cubicBezTo>
                  <a:pt x="9309" y="16291"/>
                  <a:pt x="9300" y="16201"/>
                  <a:pt x="9217" y="16114"/>
                </a:cubicBezTo>
                <a:cubicBezTo>
                  <a:pt x="9094" y="15985"/>
                  <a:pt x="9111" y="15539"/>
                  <a:pt x="9239" y="15539"/>
                </a:cubicBezTo>
                <a:cubicBezTo>
                  <a:pt x="9351" y="15539"/>
                  <a:pt x="9696" y="16448"/>
                  <a:pt x="9700" y="16754"/>
                </a:cubicBezTo>
                <a:cubicBezTo>
                  <a:pt x="9704" y="17043"/>
                  <a:pt x="9786" y="17200"/>
                  <a:pt x="9936" y="17200"/>
                </a:cubicBezTo>
                <a:cubicBezTo>
                  <a:pt x="10039" y="17200"/>
                  <a:pt x="10050" y="17160"/>
                  <a:pt x="10051" y="16723"/>
                </a:cubicBezTo>
                <a:cubicBezTo>
                  <a:pt x="10052" y="16300"/>
                  <a:pt x="10204" y="15511"/>
                  <a:pt x="10303" y="15418"/>
                </a:cubicBezTo>
                <a:cubicBezTo>
                  <a:pt x="10321" y="15401"/>
                  <a:pt x="10492" y="15382"/>
                  <a:pt x="10683" y="15376"/>
                </a:cubicBezTo>
                <a:cubicBezTo>
                  <a:pt x="10911" y="15369"/>
                  <a:pt x="11065" y="15335"/>
                  <a:pt x="11134" y="15276"/>
                </a:cubicBezTo>
                <a:cubicBezTo>
                  <a:pt x="11191" y="15227"/>
                  <a:pt x="11276" y="15186"/>
                  <a:pt x="11323" y="15186"/>
                </a:cubicBezTo>
                <a:cubicBezTo>
                  <a:pt x="11370" y="15186"/>
                  <a:pt x="11433" y="15164"/>
                  <a:pt x="11463" y="15137"/>
                </a:cubicBezTo>
                <a:cubicBezTo>
                  <a:pt x="11493" y="15109"/>
                  <a:pt x="11686" y="15072"/>
                  <a:pt x="11891" y="15054"/>
                </a:cubicBezTo>
                <a:cubicBezTo>
                  <a:pt x="12095" y="15035"/>
                  <a:pt x="12305" y="14981"/>
                  <a:pt x="12358" y="14936"/>
                </a:cubicBezTo>
                <a:cubicBezTo>
                  <a:pt x="12401" y="14899"/>
                  <a:pt x="12427" y="14883"/>
                  <a:pt x="12455" y="14890"/>
                </a:cubicBezTo>
                <a:cubicBezTo>
                  <a:pt x="12483" y="14898"/>
                  <a:pt x="12512" y="14931"/>
                  <a:pt x="12561" y="14994"/>
                </a:cubicBezTo>
                <a:cubicBezTo>
                  <a:pt x="12635" y="15090"/>
                  <a:pt x="12750" y="15146"/>
                  <a:pt x="12927" y="15174"/>
                </a:cubicBezTo>
                <a:cubicBezTo>
                  <a:pt x="13161" y="15212"/>
                  <a:pt x="13189" y="15233"/>
                  <a:pt x="13231" y="15405"/>
                </a:cubicBezTo>
                <a:cubicBezTo>
                  <a:pt x="13257" y="15509"/>
                  <a:pt x="13280" y="15863"/>
                  <a:pt x="13285" y="16192"/>
                </a:cubicBezTo>
                <a:cubicBezTo>
                  <a:pt x="13292" y="16709"/>
                  <a:pt x="13276" y="16823"/>
                  <a:pt x="13168" y="17021"/>
                </a:cubicBezTo>
                <a:cubicBezTo>
                  <a:pt x="13021" y="17291"/>
                  <a:pt x="13010" y="17409"/>
                  <a:pt x="13130" y="17452"/>
                </a:cubicBezTo>
                <a:cubicBezTo>
                  <a:pt x="13259" y="17499"/>
                  <a:pt x="13370" y="17387"/>
                  <a:pt x="13471" y="17107"/>
                </a:cubicBezTo>
                <a:cubicBezTo>
                  <a:pt x="13569" y="16836"/>
                  <a:pt x="14233" y="15707"/>
                  <a:pt x="14468" y="15412"/>
                </a:cubicBezTo>
                <a:cubicBezTo>
                  <a:pt x="14651" y="15183"/>
                  <a:pt x="14774" y="15251"/>
                  <a:pt x="14674" y="15526"/>
                </a:cubicBezTo>
                <a:cubicBezTo>
                  <a:pt x="14638" y="15624"/>
                  <a:pt x="14563" y="15896"/>
                  <a:pt x="14506" y="16131"/>
                </a:cubicBezTo>
                <a:cubicBezTo>
                  <a:pt x="14450" y="16367"/>
                  <a:pt x="14369" y="16571"/>
                  <a:pt x="14328" y="16586"/>
                </a:cubicBezTo>
                <a:cubicBezTo>
                  <a:pt x="14287" y="16601"/>
                  <a:pt x="14254" y="16648"/>
                  <a:pt x="14254" y="16692"/>
                </a:cubicBezTo>
                <a:cubicBezTo>
                  <a:pt x="14254" y="16927"/>
                  <a:pt x="12258" y="20310"/>
                  <a:pt x="11845" y="20776"/>
                </a:cubicBezTo>
                <a:cubicBezTo>
                  <a:pt x="11732" y="20904"/>
                  <a:pt x="11623" y="20961"/>
                  <a:pt x="11445" y="20987"/>
                </a:cubicBezTo>
                <a:cubicBezTo>
                  <a:pt x="11310" y="21007"/>
                  <a:pt x="11199" y="21014"/>
                  <a:pt x="11197" y="21003"/>
                </a:cubicBezTo>
                <a:cubicBezTo>
                  <a:pt x="11195" y="20991"/>
                  <a:pt x="11002" y="20639"/>
                  <a:pt x="10769" y="20220"/>
                </a:cubicBezTo>
                <a:cubicBezTo>
                  <a:pt x="9960" y="18767"/>
                  <a:pt x="9666" y="18203"/>
                  <a:pt x="9464" y="17726"/>
                </a:cubicBezTo>
                <a:cubicBezTo>
                  <a:pt x="9673" y="18257"/>
                  <a:pt x="10111" y="19128"/>
                  <a:pt x="10513" y="19785"/>
                </a:cubicBezTo>
                <a:cubicBezTo>
                  <a:pt x="10716" y="20118"/>
                  <a:pt x="10882" y="20437"/>
                  <a:pt x="10978" y="20659"/>
                </a:cubicBezTo>
                <a:cubicBezTo>
                  <a:pt x="10992" y="20687"/>
                  <a:pt x="11006" y="20715"/>
                  <a:pt x="11016" y="20747"/>
                </a:cubicBezTo>
                <a:cubicBezTo>
                  <a:pt x="11051" y="20839"/>
                  <a:pt x="11072" y="20910"/>
                  <a:pt x="11063" y="20934"/>
                </a:cubicBezTo>
                <a:cubicBezTo>
                  <a:pt x="11060" y="20939"/>
                  <a:pt x="11045" y="20945"/>
                  <a:pt x="11039" y="20951"/>
                </a:cubicBezTo>
                <a:cubicBezTo>
                  <a:pt x="11030" y="21004"/>
                  <a:pt x="10993" y="21044"/>
                  <a:pt x="10921" y="21075"/>
                </a:cubicBezTo>
                <a:cubicBezTo>
                  <a:pt x="11241" y="21046"/>
                  <a:pt x="11314" y="21036"/>
                  <a:pt x="11431" y="20993"/>
                </a:cubicBezTo>
                <a:cubicBezTo>
                  <a:pt x="11479" y="20976"/>
                  <a:pt x="11660" y="20939"/>
                  <a:pt x="11834" y="20909"/>
                </a:cubicBezTo>
                <a:cubicBezTo>
                  <a:pt x="11838" y="20909"/>
                  <a:pt x="11841" y="20907"/>
                  <a:pt x="11845" y="20907"/>
                </a:cubicBezTo>
                <a:cubicBezTo>
                  <a:pt x="11885" y="20861"/>
                  <a:pt x="11925" y="20821"/>
                  <a:pt x="11961" y="20790"/>
                </a:cubicBezTo>
                <a:cubicBezTo>
                  <a:pt x="11962" y="20788"/>
                  <a:pt x="11963" y="20787"/>
                  <a:pt x="11965" y="20785"/>
                </a:cubicBezTo>
                <a:cubicBezTo>
                  <a:pt x="11987" y="20754"/>
                  <a:pt x="11985" y="20742"/>
                  <a:pt x="12018" y="20699"/>
                </a:cubicBezTo>
                <a:cubicBezTo>
                  <a:pt x="12085" y="20612"/>
                  <a:pt x="12134" y="20559"/>
                  <a:pt x="12185" y="20516"/>
                </a:cubicBezTo>
                <a:cubicBezTo>
                  <a:pt x="12240" y="20379"/>
                  <a:pt x="12383" y="20147"/>
                  <a:pt x="12623" y="19767"/>
                </a:cubicBezTo>
                <a:cubicBezTo>
                  <a:pt x="12854" y="19398"/>
                  <a:pt x="13044" y="19085"/>
                  <a:pt x="13044" y="19069"/>
                </a:cubicBezTo>
                <a:cubicBezTo>
                  <a:pt x="13044" y="19053"/>
                  <a:pt x="13093" y="18975"/>
                  <a:pt x="13153" y="18895"/>
                </a:cubicBezTo>
                <a:cubicBezTo>
                  <a:pt x="13265" y="18748"/>
                  <a:pt x="13853" y="17658"/>
                  <a:pt x="14079" y="17183"/>
                </a:cubicBezTo>
                <a:cubicBezTo>
                  <a:pt x="14149" y="17035"/>
                  <a:pt x="14233" y="16931"/>
                  <a:pt x="14272" y="16945"/>
                </a:cubicBezTo>
                <a:cubicBezTo>
                  <a:pt x="14310" y="16958"/>
                  <a:pt x="14333" y="17001"/>
                  <a:pt x="14323" y="17042"/>
                </a:cubicBezTo>
                <a:cubicBezTo>
                  <a:pt x="14310" y="17092"/>
                  <a:pt x="14337" y="17085"/>
                  <a:pt x="14412" y="17021"/>
                </a:cubicBezTo>
                <a:cubicBezTo>
                  <a:pt x="14472" y="16969"/>
                  <a:pt x="14542" y="16945"/>
                  <a:pt x="14565" y="16968"/>
                </a:cubicBezTo>
                <a:cubicBezTo>
                  <a:pt x="14589" y="16990"/>
                  <a:pt x="14591" y="16946"/>
                  <a:pt x="14571" y="16868"/>
                </a:cubicBezTo>
                <a:cubicBezTo>
                  <a:pt x="14543" y="16765"/>
                  <a:pt x="14570" y="16685"/>
                  <a:pt x="14671" y="16569"/>
                </a:cubicBezTo>
                <a:cubicBezTo>
                  <a:pt x="15008" y="16180"/>
                  <a:pt x="15261" y="15714"/>
                  <a:pt x="15041" y="15886"/>
                </a:cubicBezTo>
                <a:cubicBezTo>
                  <a:pt x="14961" y="15949"/>
                  <a:pt x="14941" y="15947"/>
                  <a:pt x="14910" y="15870"/>
                </a:cubicBezTo>
                <a:cubicBezTo>
                  <a:pt x="14851" y="15725"/>
                  <a:pt x="14923" y="15298"/>
                  <a:pt x="15025" y="15192"/>
                </a:cubicBezTo>
                <a:cubicBezTo>
                  <a:pt x="15076" y="15139"/>
                  <a:pt x="15104" y="15082"/>
                  <a:pt x="15088" y="15067"/>
                </a:cubicBezTo>
                <a:cubicBezTo>
                  <a:pt x="14967" y="14953"/>
                  <a:pt x="15598" y="14819"/>
                  <a:pt x="15740" y="14928"/>
                </a:cubicBezTo>
                <a:cubicBezTo>
                  <a:pt x="15811" y="14982"/>
                  <a:pt x="15821" y="14981"/>
                  <a:pt x="15787" y="14928"/>
                </a:cubicBezTo>
                <a:cubicBezTo>
                  <a:pt x="15721" y="14825"/>
                  <a:pt x="15803" y="14732"/>
                  <a:pt x="15895" y="14805"/>
                </a:cubicBezTo>
                <a:cubicBezTo>
                  <a:pt x="15951" y="14848"/>
                  <a:pt x="15982" y="14848"/>
                  <a:pt x="16010" y="14805"/>
                </a:cubicBezTo>
                <a:cubicBezTo>
                  <a:pt x="16023" y="14786"/>
                  <a:pt x="16039" y="14775"/>
                  <a:pt x="16057" y="14774"/>
                </a:cubicBezTo>
                <a:cubicBezTo>
                  <a:pt x="16075" y="14773"/>
                  <a:pt x="16096" y="14781"/>
                  <a:pt x="16117" y="14798"/>
                </a:cubicBezTo>
                <a:cubicBezTo>
                  <a:pt x="16154" y="14827"/>
                  <a:pt x="16209" y="14846"/>
                  <a:pt x="16241" y="14841"/>
                </a:cubicBezTo>
                <a:cubicBezTo>
                  <a:pt x="16335" y="14826"/>
                  <a:pt x="16339" y="15781"/>
                  <a:pt x="16246" y="16366"/>
                </a:cubicBezTo>
                <a:cubicBezTo>
                  <a:pt x="16128" y="17114"/>
                  <a:pt x="15920" y="17615"/>
                  <a:pt x="15570" y="17992"/>
                </a:cubicBezTo>
                <a:cubicBezTo>
                  <a:pt x="15288" y="18297"/>
                  <a:pt x="15250" y="18409"/>
                  <a:pt x="15415" y="18439"/>
                </a:cubicBezTo>
                <a:cubicBezTo>
                  <a:pt x="15517" y="18458"/>
                  <a:pt x="16276" y="17685"/>
                  <a:pt x="16785" y="17044"/>
                </a:cubicBezTo>
                <a:cubicBezTo>
                  <a:pt x="17041" y="16722"/>
                  <a:pt x="17164" y="16607"/>
                  <a:pt x="17207" y="16648"/>
                </a:cubicBezTo>
                <a:cubicBezTo>
                  <a:pt x="17278" y="16714"/>
                  <a:pt x="16777" y="17717"/>
                  <a:pt x="16052" y="18960"/>
                </a:cubicBezTo>
                <a:cubicBezTo>
                  <a:pt x="15449" y="19993"/>
                  <a:pt x="15074" y="20377"/>
                  <a:pt x="14881" y="20157"/>
                </a:cubicBezTo>
                <a:cubicBezTo>
                  <a:pt x="14850" y="20122"/>
                  <a:pt x="14829" y="20113"/>
                  <a:pt x="14807" y="20130"/>
                </a:cubicBezTo>
                <a:cubicBezTo>
                  <a:pt x="14832" y="20234"/>
                  <a:pt x="14777" y="20396"/>
                  <a:pt x="14681" y="20535"/>
                </a:cubicBezTo>
                <a:cubicBezTo>
                  <a:pt x="14684" y="20564"/>
                  <a:pt x="14670" y="20600"/>
                  <a:pt x="14630" y="20644"/>
                </a:cubicBezTo>
                <a:cubicBezTo>
                  <a:pt x="14697" y="20653"/>
                  <a:pt x="14804" y="20608"/>
                  <a:pt x="14944" y="20526"/>
                </a:cubicBezTo>
                <a:cubicBezTo>
                  <a:pt x="15027" y="20456"/>
                  <a:pt x="15112" y="20384"/>
                  <a:pt x="15204" y="20299"/>
                </a:cubicBezTo>
                <a:cubicBezTo>
                  <a:pt x="15507" y="20021"/>
                  <a:pt x="15830" y="19779"/>
                  <a:pt x="15982" y="19716"/>
                </a:cubicBezTo>
                <a:cubicBezTo>
                  <a:pt x="16032" y="19696"/>
                  <a:pt x="16084" y="19667"/>
                  <a:pt x="16137" y="19636"/>
                </a:cubicBezTo>
                <a:cubicBezTo>
                  <a:pt x="16368" y="19407"/>
                  <a:pt x="16596" y="19170"/>
                  <a:pt x="16701" y="19030"/>
                </a:cubicBezTo>
                <a:cubicBezTo>
                  <a:pt x="16808" y="18888"/>
                  <a:pt x="16993" y="18643"/>
                  <a:pt x="17148" y="18439"/>
                </a:cubicBezTo>
                <a:cubicBezTo>
                  <a:pt x="17152" y="18426"/>
                  <a:pt x="17160" y="18411"/>
                  <a:pt x="17163" y="18398"/>
                </a:cubicBezTo>
                <a:cubicBezTo>
                  <a:pt x="17187" y="18294"/>
                  <a:pt x="17265" y="18123"/>
                  <a:pt x="17339" y="18017"/>
                </a:cubicBezTo>
                <a:cubicBezTo>
                  <a:pt x="17413" y="17911"/>
                  <a:pt x="17555" y="17605"/>
                  <a:pt x="17656" y="17336"/>
                </a:cubicBezTo>
                <a:cubicBezTo>
                  <a:pt x="17756" y="17066"/>
                  <a:pt x="17901" y="16741"/>
                  <a:pt x="17976" y="16613"/>
                </a:cubicBezTo>
                <a:cubicBezTo>
                  <a:pt x="18052" y="16485"/>
                  <a:pt x="18114" y="16336"/>
                  <a:pt x="18114" y="16283"/>
                </a:cubicBezTo>
                <a:cubicBezTo>
                  <a:pt x="18114" y="16230"/>
                  <a:pt x="18142" y="16160"/>
                  <a:pt x="18178" y="16126"/>
                </a:cubicBezTo>
                <a:cubicBezTo>
                  <a:pt x="18214" y="16092"/>
                  <a:pt x="18252" y="15965"/>
                  <a:pt x="18263" y="15841"/>
                </a:cubicBezTo>
                <a:cubicBezTo>
                  <a:pt x="18287" y="15570"/>
                  <a:pt x="18323" y="15507"/>
                  <a:pt x="18429" y="15546"/>
                </a:cubicBezTo>
                <a:cubicBezTo>
                  <a:pt x="18487" y="15567"/>
                  <a:pt x="18499" y="15543"/>
                  <a:pt x="18475" y="15458"/>
                </a:cubicBezTo>
                <a:cubicBezTo>
                  <a:pt x="18438" y="15323"/>
                  <a:pt x="18648" y="14886"/>
                  <a:pt x="18772" y="14841"/>
                </a:cubicBezTo>
                <a:cubicBezTo>
                  <a:pt x="18787" y="14836"/>
                  <a:pt x="18798" y="14840"/>
                  <a:pt x="18811" y="14839"/>
                </a:cubicBezTo>
                <a:cubicBezTo>
                  <a:pt x="18847" y="14750"/>
                  <a:pt x="18896" y="14655"/>
                  <a:pt x="18953" y="14593"/>
                </a:cubicBezTo>
                <a:cubicBezTo>
                  <a:pt x="19032" y="14504"/>
                  <a:pt x="19071" y="14417"/>
                  <a:pt x="19040" y="14400"/>
                </a:cubicBezTo>
                <a:cubicBezTo>
                  <a:pt x="18981" y="14365"/>
                  <a:pt x="18986" y="14316"/>
                  <a:pt x="19090" y="13935"/>
                </a:cubicBezTo>
                <a:cubicBezTo>
                  <a:pt x="19202" y="13521"/>
                  <a:pt x="19278" y="13384"/>
                  <a:pt x="19424" y="13331"/>
                </a:cubicBezTo>
                <a:lnTo>
                  <a:pt x="19564" y="13279"/>
                </a:lnTo>
                <a:lnTo>
                  <a:pt x="19432" y="13179"/>
                </a:lnTo>
                <a:lnTo>
                  <a:pt x="19299" y="13077"/>
                </a:lnTo>
                <a:lnTo>
                  <a:pt x="19412" y="12655"/>
                </a:lnTo>
                <a:cubicBezTo>
                  <a:pt x="19495" y="12340"/>
                  <a:pt x="19551" y="12224"/>
                  <a:pt x="19638" y="12193"/>
                </a:cubicBezTo>
                <a:cubicBezTo>
                  <a:pt x="19792" y="12137"/>
                  <a:pt x="19854" y="12178"/>
                  <a:pt x="19811" y="12306"/>
                </a:cubicBezTo>
                <a:cubicBezTo>
                  <a:pt x="19749" y="12491"/>
                  <a:pt x="19895" y="12417"/>
                  <a:pt x="19982" y="12220"/>
                </a:cubicBezTo>
                <a:cubicBezTo>
                  <a:pt x="20067" y="12029"/>
                  <a:pt x="20149" y="11980"/>
                  <a:pt x="20217" y="12084"/>
                </a:cubicBezTo>
                <a:cubicBezTo>
                  <a:pt x="20236" y="12114"/>
                  <a:pt x="20212" y="12270"/>
                  <a:pt x="20163" y="12430"/>
                </a:cubicBezTo>
                <a:cubicBezTo>
                  <a:pt x="20149" y="12476"/>
                  <a:pt x="20132" y="12574"/>
                  <a:pt x="20115" y="12642"/>
                </a:cubicBezTo>
                <a:cubicBezTo>
                  <a:pt x="20142" y="12544"/>
                  <a:pt x="20157" y="12482"/>
                  <a:pt x="20185" y="12383"/>
                </a:cubicBezTo>
                <a:cubicBezTo>
                  <a:pt x="20254" y="12143"/>
                  <a:pt x="20362" y="11764"/>
                  <a:pt x="20425" y="11540"/>
                </a:cubicBezTo>
                <a:cubicBezTo>
                  <a:pt x="20488" y="11315"/>
                  <a:pt x="20607" y="10899"/>
                  <a:pt x="20688" y="10615"/>
                </a:cubicBezTo>
                <a:cubicBezTo>
                  <a:pt x="20770" y="10331"/>
                  <a:pt x="20868" y="9950"/>
                  <a:pt x="20908" y="9770"/>
                </a:cubicBezTo>
                <a:cubicBezTo>
                  <a:pt x="20947" y="9591"/>
                  <a:pt x="21017" y="9346"/>
                  <a:pt x="21065" y="9226"/>
                </a:cubicBezTo>
                <a:cubicBezTo>
                  <a:pt x="21189" y="8917"/>
                  <a:pt x="21271" y="8623"/>
                  <a:pt x="21339" y="8247"/>
                </a:cubicBezTo>
                <a:cubicBezTo>
                  <a:pt x="21372" y="8068"/>
                  <a:pt x="21446" y="7750"/>
                  <a:pt x="21503" y="7540"/>
                </a:cubicBezTo>
                <a:cubicBezTo>
                  <a:pt x="21560" y="7331"/>
                  <a:pt x="21600" y="7072"/>
                  <a:pt x="21593" y="6968"/>
                </a:cubicBezTo>
                <a:cubicBezTo>
                  <a:pt x="21586" y="6863"/>
                  <a:pt x="21566" y="6545"/>
                  <a:pt x="21548" y="6260"/>
                </a:cubicBezTo>
                <a:cubicBezTo>
                  <a:pt x="21501" y="5538"/>
                  <a:pt x="21179" y="4496"/>
                  <a:pt x="20876" y="4083"/>
                </a:cubicBezTo>
                <a:cubicBezTo>
                  <a:pt x="20821" y="4008"/>
                  <a:pt x="20668" y="3751"/>
                  <a:pt x="20533" y="3512"/>
                </a:cubicBezTo>
                <a:cubicBezTo>
                  <a:pt x="20273" y="3050"/>
                  <a:pt x="19953" y="2650"/>
                  <a:pt x="19576" y="2292"/>
                </a:cubicBezTo>
                <a:cubicBezTo>
                  <a:pt x="19420" y="2186"/>
                  <a:pt x="19207" y="2057"/>
                  <a:pt x="19021" y="1964"/>
                </a:cubicBezTo>
                <a:cubicBezTo>
                  <a:pt x="18792" y="1850"/>
                  <a:pt x="18383" y="1646"/>
                  <a:pt x="18114" y="1512"/>
                </a:cubicBezTo>
                <a:cubicBezTo>
                  <a:pt x="17444" y="1179"/>
                  <a:pt x="16918" y="1009"/>
                  <a:pt x="16264" y="914"/>
                </a:cubicBezTo>
                <a:cubicBezTo>
                  <a:pt x="15848" y="853"/>
                  <a:pt x="15565" y="769"/>
                  <a:pt x="15125" y="578"/>
                </a:cubicBezTo>
                <a:cubicBezTo>
                  <a:pt x="14706" y="397"/>
                  <a:pt x="14469" y="325"/>
                  <a:pt x="14295" y="328"/>
                </a:cubicBezTo>
                <a:cubicBezTo>
                  <a:pt x="14253" y="329"/>
                  <a:pt x="13908" y="328"/>
                  <a:pt x="13757" y="328"/>
                </a:cubicBezTo>
                <a:cubicBezTo>
                  <a:pt x="13684" y="382"/>
                  <a:pt x="13549" y="388"/>
                  <a:pt x="13018" y="358"/>
                </a:cubicBezTo>
                <a:cubicBezTo>
                  <a:pt x="12677" y="339"/>
                  <a:pt x="12208" y="329"/>
                  <a:pt x="11880" y="328"/>
                </a:cubicBezTo>
                <a:lnTo>
                  <a:pt x="11172" y="327"/>
                </a:lnTo>
                <a:lnTo>
                  <a:pt x="10827" y="198"/>
                </a:lnTo>
                <a:cubicBezTo>
                  <a:pt x="10815" y="193"/>
                  <a:pt x="10807" y="194"/>
                  <a:pt x="10795" y="190"/>
                </a:cubicBezTo>
                <a:cubicBezTo>
                  <a:pt x="10692" y="151"/>
                  <a:pt x="10627" y="128"/>
                  <a:pt x="10553" y="100"/>
                </a:cubicBezTo>
                <a:cubicBezTo>
                  <a:pt x="10500" y="82"/>
                  <a:pt x="10435" y="58"/>
                  <a:pt x="10392" y="45"/>
                </a:cubicBezTo>
                <a:cubicBezTo>
                  <a:pt x="10305" y="19"/>
                  <a:pt x="10234" y="5"/>
                  <a:pt x="10166" y="1"/>
                </a:cubicBezTo>
                <a:close/>
                <a:moveTo>
                  <a:pt x="0" y="5820"/>
                </a:moveTo>
                <a:cubicBezTo>
                  <a:pt x="18" y="5986"/>
                  <a:pt x="39" y="6123"/>
                  <a:pt x="62" y="6161"/>
                </a:cubicBezTo>
                <a:cubicBezTo>
                  <a:pt x="63" y="6163"/>
                  <a:pt x="76" y="6223"/>
                  <a:pt x="85" y="6264"/>
                </a:cubicBezTo>
                <a:cubicBezTo>
                  <a:pt x="51" y="6108"/>
                  <a:pt x="13" y="5933"/>
                  <a:pt x="0" y="5820"/>
                </a:cubicBezTo>
                <a:close/>
                <a:moveTo>
                  <a:pt x="2598" y="13024"/>
                </a:moveTo>
                <a:cubicBezTo>
                  <a:pt x="2643" y="13008"/>
                  <a:pt x="2723" y="13032"/>
                  <a:pt x="2778" y="13077"/>
                </a:cubicBezTo>
                <a:cubicBezTo>
                  <a:pt x="2832" y="13122"/>
                  <a:pt x="2931" y="13176"/>
                  <a:pt x="2998" y="13195"/>
                </a:cubicBezTo>
                <a:cubicBezTo>
                  <a:pt x="3065" y="13214"/>
                  <a:pt x="3280" y="13369"/>
                  <a:pt x="3474" y="13541"/>
                </a:cubicBezTo>
                <a:lnTo>
                  <a:pt x="3826" y="13854"/>
                </a:lnTo>
                <a:lnTo>
                  <a:pt x="3837" y="14235"/>
                </a:lnTo>
                <a:cubicBezTo>
                  <a:pt x="3856" y="14862"/>
                  <a:pt x="3862" y="14911"/>
                  <a:pt x="3903" y="14950"/>
                </a:cubicBezTo>
                <a:cubicBezTo>
                  <a:pt x="3925" y="14971"/>
                  <a:pt x="3943" y="15039"/>
                  <a:pt x="3943" y="15105"/>
                </a:cubicBezTo>
                <a:cubicBezTo>
                  <a:pt x="3943" y="15172"/>
                  <a:pt x="3977" y="15309"/>
                  <a:pt x="4021" y="15410"/>
                </a:cubicBezTo>
                <a:cubicBezTo>
                  <a:pt x="4065" y="15511"/>
                  <a:pt x="4133" y="15848"/>
                  <a:pt x="4171" y="16158"/>
                </a:cubicBezTo>
                <a:cubicBezTo>
                  <a:pt x="4251" y="16825"/>
                  <a:pt x="4406" y="17427"/>
                  <a:pt x="4578" y="17745"/>
                </a:cubicBezTo>
                <a:cubicBezTo>
                  <a:pt x="4742" y="18050"/>
                  <a:pt x="4650" y="18127"/>
                  <a:pt x="4417" y="17878"/>
                </a:cubicBezTo>
                <a:cubicBezTo>
                  <a:pt x="4118" y="17559"/>
                  <a:pt x="3660" y="16595"/>
                  <a:pt x="3164" y="15240"/>
                </a:cubicBezTo>
                <a:cubicBezTo>
                  <a:pt x="2855" y="14396"/>
                  <a:pt x="2776" y="14218"/>
                  <a:pt x="2617" y="14028"/>
                </a:cubicBezTo>
                <a:cubicBezTo>
                  <a:pt x="2473" y="13854"/>
                  <a:pt x="2410" y="13581"/>
                  <a:pt x="2502" y="13527"/>
                </a:cubicBezTo>
                <a:cubicBezTo>
                  <a:pt x="2543" y="13503"/>
                  <a:pt x="2545" y="13467"/>
                  <a:pt x="2509" y="13426"/>
                </a:cubicBezTo>
                <a:cubicBezTo>
                  <a:pt x="2435" y="13341"/>
                  <a:pt x="2497" y="13061"/>
                  <a:pt x="2598" y="13024"/>
                </a:cubicBezTo>
                <a:close/>
                <a:moveTo>
                  <a:pt x="18300" y="13783"/>
                </a:moveTo>
                <a:cubicBezTo>
                  <a:pt x="18416" y="13782"/>
                  <a:pt x="18496" y="13786"/>
                  <a:pt x="18511" y="13795"/>
                </a:cubicBezTo>
                <a:cubicBezTo>
                  <a:pt x="18652" y="13877"/>
                  <a:pt x="17775" y="15540"/>
                  <a:pt x="16988" y="16683"/>
                </a:cubicBezTo>
                <a:cubicBezTo>
                  <a:pt x="16583" y="17271"/>
                  <a:pt x="16008" y="17858"/>
                  <a:pt x="15956" y="17735"/>
                </a:cubicBezTo>
                <a:cubicBezTo>
                  <a:pt x="15935" y="17685"/>
                  <a:pt x="15953" y="17575"/>
                  <a:pt x="15999" y="17490"/>
                </a:cubicBezTo>
                <a:cubicBezTo>
                  <a:pt x="16214" y="17096"/>
                  <a:pt x="16392" y="16191"/>
                  <a:pt x="16433" y="15261"/>
                </a:cubicBezTo>
                <a:lnTo>
                  <a:pt x="16471" y="14343"/>
                </a:lnTo>
                <a:lnTo>
                  <a:pt x="16666" y="14251"/>
                </a:lnTo>
                <a:cubicBezTo>
                  <a:pt x="16773" y="14200"/>
                  <a:pt x="16956" y="14087"/>
                  <a:pt x="17072" y="13999"/>
                </a:cubicBezTo>
                <a:cubicBezTo>
                  <a:pt x="17261" y="13855"/>
                  <a:pt x="17335" y="13836"/>
                  <a:pt x="17868" y="13801"/>
                </a:cubicBezTo>
                <a:cubicBezTo>
                  <a:pt x="18030" y="13791"/>
                  <a:pt x="18184" y="13784"/>
                  <a:pt x="18300" y="13783"/>
                </a:cubicBezTo>
                <a:close/>
                <a:moveTo>
                  <a:pt x="6655" y="13977"/>
                </a:moveTo>
                <a:cubicBezTo>
                  <a:pt x="6699" y="13975"/>
                  <a:pt x="6731" y="13979"/>
                  <a:pt x="6741" y="13995"/>
                </a:cubicBezTo>
                <a:cubicBezTo>
                  <a:pt x="6786" y="14064"/>
                  <a:pt x="6658" y="14207"/>
                  <a:pt x="6552" y="14207"/>
                </a:cubicBezTo>
                <a:cubicBezTo>
                  <a:pt x="6506" y="14207"/>
                  <a:pt x="6420" y="14231"/>
                  <a:pt x="6360" y="14261"/>
                </a:cubicBezTo>
                <a:cubicBezTo>
                  <a:pt x="6206" y="14339"/>
                  <a:pt x="6280" y="14497"/>
                  <a:pt x="6451" y="14457"/>
                </a:cubicBezTo>
                <a:cubicBezTo>
                  <a:pt x="6695" y="14398"/>
                  <a:pt x="6725" y="14518"/>
                  <a:pt x="6652" y="15252"/>
                </a:cubicBezTo>
                <a:cubicBezTo>
                  <a:pt x="6584" y="15931"/>
                  <a:pt x="6633" y="16684"/>
                  <a:pt x="6769" y="17020"/>
                </a:cubicBezTo>
                <a:cubicBezTo>
                  <a:pt x="6804" y="17108"/>
                  <a:pt x="6807" y="17182"/>
                  <a:pt x="6774" y="17213"/>
                </a:cubicBezTo>
                <a:cubicBezTo>
                  <a:pt x="6693" y="17290"/>
                  <a:pt x="6229" y="16653"/>
                  <a:pt x="5498" y="15458"/>
                </a:cubicBezTo>
                <a:cubicBezTo>
                  <a:pt x="4838" y="14379"/>
                  <a:pt x="4690" y="14107"/>
                  <a:pt x="4742" y="14076"/>
                </a:cubicBezTo>
                <a:cubicBezTo>
                  <a:pt x="4770" y="14059"/>
                  <a:pt x="4911" y="14033"/>
                  <a:pt x="5056" y="14016"/>
                </a:cubicBezTo>
                <a:cubicBezTo>
                  <a:pt x="5262" y="13993"/>
                  <a:pt x="5346" y="14007"/>
                  <a:pt x="5429" y="14082"/>
                </a:cubicBezTo>
                <a:cubicBezTo>
                  <a:pt x="5661" y="14292"/>
                  <a:pt x="5784" y="14328"/>
                  <a:pt x="5935" y="14235"/>
                </a:cubicBezTo>
                <a:cubicBezTo>
                  <a:pt x="6012" y="14188"/>
                  <a:pt x="6073" y="14166"/>
                  <a:pt x="6073" y="14186"/>
                </a:cubicBezTo>
                <a:cubicBezTo>
                  <a:pt x="6073" y="14206"/>
                  <a:pt x="6119" y="14187"/>
                  <a:pt x="6175" y="14143"/>
                </a:cubicBezTo>
                <a:cubicBezTo>
                  <a:pt x="6280" y="14059"/>
                  <a:pt x="6522" y="13983"/>
                  <a:pt x="6655" y="13977"/>
                </a:cubicBezTo>
                <a:close/>
                <a:moveTo>
                  <a:pt x="13966" y="14997"/>
                </a:moveTo>
                <a:cubicBezTo>
                  <a:pt x="13976" y="15000"/>
                  <a:pt x="13984" y="15009"/>
                  <a:pt x="13992" y="15021"/>
                </a:cubicBezTo>
                <a:cubicBezTo>
                  <a:pt x="14022" y="15066"/>
                  <a:pt x="14111" y="15077"/>
                  <a:pt x="14257" y="15055"/>
                </a:cubicBezTo>
                <a:cubicBezTo>
                  <a:pt x="14383" y="15036"/>
                  <a:pt x="14493" y="15045"/>
                  <a:pt x="14513" y="15077"/>
                </a:cubicBezTo>
                <a:cubicBezTo>
                  <a:pt x="14533" y="15107"/>
                  <a:pt x="14338" y="15478"/>
                  <a:pt x="14079" y="15901"/>
                </a:cubicBezTo>
                <a:cubicBezTo>
                  <a:pt x="13820" y="16323"/>
                  <a:pt x="13544" y="16800"/>
                  <a:pt x="13466" y="16960"/>
                </a:cubicBezTo>
                <a:cubicBezTo>
                  <a:pt x="13388" y="17120"/>
                  <a:pt x="13301" y="17265"/>
                  <a:pt x="13274" y="17281"/>
                </a:cubicBezTo>
                <a:cubicBezTo>
                  <a:pt x="13174" y="17340"/>
                  <a:pt x="13167" y="17212"/>
                  <a:pt x="13253" y="16950"/>
                </a:cubicBezTo>
                <a:cubicBezTo>
                  <a:pt x="13321" y="16744"/>
                  <a:pt x="13337" y="16513"/>
                  <a:pt x="13316" y="15955"/>
                </a:cubicBezTo>
                <a:cubicBezTo>
                  <a:pt x="13292" y="15279"/>
                  <a:pt x="13297" y="15225"/>
                  <a:pt x="13397" y="15200"/>
                </a:cubicBezTo>
                <a:cubicBezTo>
                  <a:pt x="13456" y="15185"/>
                  <a:pt x="13490" y="15155"/>
                  <a:pt x="13474" y="15130"/>
                </a:cubicBezTo>
                <a:cubicBezTo>
                  <a:pt x="13410" y="15032"/>
                  <a:pt x="13584" y="15012"/>
                  <a:pt x="13659" y="15109"/>
                </a:cubicBezTo>
                <a:cubicBezTo>
                  <a:pt x="13737" y="15210"/>
                  <a:pt x="13745" y="15209"/>
                  <a:pt x="13846" y="15083"/>
                </a:cubicBezTo>
                <a:cubicBezTo>
                  <a:pt x="13883" y="15036"/>
                  <a:pt x="13911" y="15009"/>
                  <a:pt x="13935" y="14999"/>
                </a:cubicBezTo>
                <a:cubicBezTo>
                  <a:pt x="13947" y="14994"/>
                  <a:pt x="13957" y="14993"/>
                  <a:pt x="13966" y="14997"/>
                </a:cubicBezTo>
                <a:close/>
                <a:moveTo>
                  <a:pt x="9873" y="15213"/>
                </a:moveTo>
                <a:cubicBezTo>
                  <a:pt x="10231" y="15182"/>
                  <a:pt x="10254" y="15250"/>
                  <a:pt x="10108" y="15942"/>
                </a:cubicBezTo>
                <a:cubicBezTo>
                  <a:pt x="10039" y="16270"/>
                  <a:pt x="9989" y="16638"/>
                  <a:pt x="9999" y="16759"/>
                </a:cubicBezTo>
                <a:cubicBezTo>
                  <a:pt x="10008" y="16881"/>
                  <a:pt x="9987" y="17006"/>
                  <a:pt x="9952" y="17039"/>
                </a:cubicBezTo>
                <a:cubicBezTo>
                  <a:pt x="9871" y="17116"/>
                  <a:pt x="9841" y="17067"/>
                  <a:pt x="9789" y="16765"/>
                </a:cubicBezTo>
                <a:cubicBezTo>
                  <a:pt x="9744" y="16503"/>
                  <a:pt x="9376" y="15471"/>
                  <a:pt x="9291" y="15370"/>
                </a:cubicBezTo>
                <a:cubicBezTo>
                  <a:pt x="9220" y="15284"/>
                  <a:pt x="9368" y="15179"/>
                  <a:pt x="9472" y="15240"/>
                </a:cubicBezTo>
                <a:cubicBezTo>
                  <a:pt x="9517" y="15266"/>
                  <a:pt x="9574" y="15276"/>
                  <a:pt x="9600" y="15261"/>
                </a:cubicBezTo>
                <a:cubicBezTo>
                  <a:pt x="9625" y="15246"/>
                  <a:pt x="9748" y="15224"/>
                  <a:pt x="9873" y="15213"/>
                </a:cubicBezTo>
                <a:close/>
                <a:moveTo>
                  <a:pt x="17573" y="16531"/>
                </a:moveTo>
                <a:cubicBezTo>
                  <a:pt x="17629" y="16570"/>
                  <a:pt x="17587" y="16873"/>
                  <a:pt x="17446" y="17441"/>
                </a:cubicBezTo>
                <a:cubicBezTo>
                  <a:pt x="17286" y="18083"/>
                  <a:pt x="17106" y="18444"/>
                  <a:pt x="16692" y="18953"/>
                </a:cubicBezTo>
                <a:cubicBezTo>
                  <a:pt x="16424" y="19283"/>
                  <a:pt x="15956" y="19631"/>
                  <a:pt x="15898" y="19543"/>
                </a:cubicBezTo>
                <a:cubicBezTo>
                  <a:pt x="15879" y="19514"/>
                  <a:pt x="16064" y="19141"/>
                  <a:pt x="16308" y="18713"/>
                </a:cubicBezTo>
                <a:cubicBezTo>
                  <a:pt x="16552" y="18285"/>
                  <a:pt x="16915" y="17608"/>
                  <a:pt x="17115" y="17210"/>
                </a:cubicBezTo>
                <a:cubicBezTo>
                  <a:pt x="17363" y="16718"/>
                  <a:pt x="17518" y="16493"/>
                  <a:pt x="17573" y="16531"/>
                </a:cubicBezTo>
                <a:close/>
                <a:moveTo>
                  <a:pt x="5215" y="19696"/>
                </a:moveTo>
                <a:cubicBezTo>
                  <a:pt x="5216" y="19714"/>
                  <a:pt x="5287" y="19788"/>
                  <a:pt x="5402" y="19890"/>
                </a:cubicBezTo>
                <a:cubicBezTo>
                  <a:pt x="5555" y="20026"/>
                  <a:pt x="5712" y="20137"/>
                  <a:pt x="5749" y="20136"/>
                </a:cubicBezTo>
                <a:cubicBezTo>
                  <a:pt x="5824" y="20134"/>
                  <a:pt x="5415" y="19783"/>
                  <a:pt x="5239" y="19698"/>
                </a:cubicBezTo>
                <a:cubicBezTo>
                  <a:pt x="5223" y="19691"/>
                  <a:pt x="5215" y="19690"/>
                  <a:pt x="5215" y="19696"/>
                </a:cubicBezTo>
                <a:close/>
                <a:moveTo>
                  <a:pt x="7331" y="20601"/>
                </a:moveTo>
                <a:lnTo>
                  <a:pt x="7521" y="20846"/>
                </a:lnTo>
                <a:cubicBezTo>
                  <a:pt x="7626" y="20980"/>
                  <a:pt x="7738" y="21110"/>
                  <a:pt x="7771" y="21132"/>
                </a:cubicBezTo>
                <a:cubicBezTo>
                  <a:pt x="7809" y="21158"/>
                  <a:pt x="7856" y="21166"/>
                  <a:pt x="7896" y="21167"/>
                </a:cubicBezTo>
                <a:cubicBezTo>
                  <a:pt x="7910" y="21165"/>
                  <a:pt x="7927" y="21166"/>
                  <a:pt x="7937" y="21162"/>
                </a:cubicBezTo>
                <a:cubicBezTo>
                  <a:pt x="7955" y="21155"/>
                  <a:pt x="7965" y="21146"/>
                  <a:pt x="7970" y="21133"/>
                </a:cubicBezTo>
                <a:cubicBezTo>
                  <a:pt x="7972" y="21125"/>
                  <a:pt x="7967" y="21113"/>
                  <a:pt x="7964" y="21102"/>
                </a:cubicBezTo>
                <a:cubicBezTo>
                  <a:pt x="7960" y="21092"/>
                  <a:pt x="7960" y="21083"/>
                  <a:pt x="7952" y="21072"/>
                </a:cubicBezTo>
                <a:cubicBezTo>
                  <a:pt x="7951" y="21072"/>
                  <a:pt x="7950" y="21069"/>
                  <a:pt x="7949" y="21069"/>
                </a:cubicBezTo>
                <a:cubicBezTo>
                  <a:pt x="7948" y="21067"/>
                  <a:pt x="7945" y="21065"/>
                  <a:pt x="7944" y="21063"/>
                </a:cubicBezTo>
                <a:cubicBezTo>
                  <a:pt x="7896" y="21007"/>
                  <a:pt x="7804" y="20953"/>
                  <a:pt x="7753" y="20966"/>
                </a:cubicBezTo>
                <a:cubicBezTo>
                  <a:pt x="7720" y="20975"/>
                  <a:pt x="7612" y="20896"/>
                  <a:pt x="7512" y="20791"/>
                </a:cubicBezTo>
                <a:lnTo>
                  <a:pt x="7331" y="20601"/>
                </a:lnTo>
                <a:close/>
                <a:moveTo>
                  <a:pt x="5740" y="20721"/>
                </a:moveTo>
                <a:cubicBezTo>
                  <a:pt x="5774" y="20743"/>
                  <a:pt x="5817" y="20775"/>
                  <a:pt x="5843" y="20787"/>
                </a:cubicBezTo>
                <a:cubicBezTo>
                  <a:pt x="5954" y="20840"/>
                  <a:pt x="6148" y="20935"/>
                  <a:pt x="6275" y="20996"/>
                </a:cubicBezTo>
                <a:cubicBezTo>
                  <a:pt x="6596" y="21152"/>
                  <a:pt x="6789" y="21226"/>
                  <a:pt x="7003" y="21268"/>
                </a:cubicBezTo>
                <a:cubicBezTo>
                  <a:pt x="6935" y="21242"/>
                  <a:pt x="6862" y="21212"/>
                  <a:pt x="6793" y="21176"/>
                </a:cubicBezTo>
                <a:cubicBezTo>
                  <a:pt x="6792" y="21176"/>
                  <a:pt x="6793" y="21174"/>
                  <a:pt x="6792" y="21173"/>
                </a:cubicBezTo>
                <a:cubicBezTo>
                  <a:pt x="6785" y="21170"/>
                  <a:pt x="6771" y="21169"/>
                  <a:pt x="6764" y="21166"/>
                </a:cubicBezTo>
                <a:cubicBezTo>
                  <a:pt x="6654" y="21110"/>
                  <a:pt x="6533" y="21063"/>
                  <a:pt x="6494" y="21063"/>
                </a:cubicBezTo>
                <a:cubicBezTo>
                  <a:pt x="6492" y="21063"/>
                  <a:pt x="6480" y="21055"/>
                  <a:pt x="6477" y="21054"/>
                </a:cubicBezTo>
                <a:cubicBezTo>
                  <a:pt x="6472" y="21055"/>
                  <a:pt x="6455" y="21049"/>
                  <a:pt x="6453" y="21050"/>
                </a:cubicBezTo>
                <a:cubicBezTo>
                  <a:pt x="6435" y="21068"/>
                  <a:pt x="6373" y="21041"/>
                  <a:pt x="6316" y="20992"/>
                </a:cubicBezTo>
                <a:cubicBezTo>
                  <a:pt x="6259" y="20943"/>
                  <a:pt x="6098" y="20865"/>
                  <a:pt x="5960" y="20819"/>
                </a:cubicBezTo>
                <a:cubicBezTo>
                  <a:pt x="5854" y="20783"/>
                  <a:pt x="5801" y="20753"/>
                  <a:pt x="5740" y="20721"/>
                </a:cubicBezTo>
                <a:close/>
                <a:moveTo>
                  <a:pt x="14382" y="20830"/>
                </a:moveTo>
                <a:cubicBezTo>
                  <a:pt x="14366" y="20840"/>
                  <a:pt x="14349" y="20852"/>
                  <a:pt x="14336" y="20861"/>
                </a:cubicBezTo>
                <a:cubicBezTo>
                  <a:pt x="14327" y="20881"/>
                  <a:pt x="14323" y="20900"/>
                  <a:pt x="14338" y="20900"/>
                </a:cubicBezTo>
                <a:cubicBezTo>
                  <a:pt x="14347" y="20900"/>
                  <a:pt x="14366" y="20855"/>
                  <a:pt x="14382" y="20830"/>
                </a:cubicBezTo>
                <a:close/>
                <a:moveTo>
                  <a:pt x="15883" y="21227"/>
                </a:moveTo>
                <a:cubicBezTo>
                  <a:pt x="15691" y="21347"/>
                  <a:pt x="15514" y="21435"/>
                  <a:pt x="15369" y="21477"/>
                </a:cubicBezTo>
                <a:cubicBezTo>
                  <a:pt x="15229" y="21516"/>
                  <a:pt x="14992" y="21557"/>
                  <a:pt x="14761" y="21597"/>
                </a:cubicBezTo>
                <a:cubicBezTo>
                  <a:pt x="15175" y="21536"/>
                  <a:pt x="15467" y="21472"/>
                  <a:pt x="15602" y="21407"/>
                </a:cubicBezTo>
                <a:cubicBezTo>
                  <a:pt x="15664" y="21376"/>
                  <a:pt x="15765" y="21311"/>
                  <a:pt x="15883" y="21227"/>
                </a:cubicBezTo>
                <a:close/>
                <a:moveTo>
                  <a:pt x="9746" y="21249"/>
                </a:moveTo>
                <a:cubicBezTo>
                  <a:pt x="9730" y="21246"/>
                  <a:pt x="9711" y="21250"/>
                  <a:pt x="9696" y="21259"/>
                </a:cubicBezTo>
                <a:cubicBezTo>
                  <a:pt x="9688" y="21263"/>
                  <a:pt x="9638" y="21268"/>
                  <a:pt x="9619" y="21273"/>
                </a:cubicBezTo>
                <a:cubicBezTo>
                  <a:pt x="9661" y="21272"/>
                  <a:pt x="9710" y="21269"/>
                  <a:pt x="9766" y="21263"/>
                </a:cubicBezTo>
                <a:cubicBezTo>
                  <a:pt x="9759" y="21258"/>
                  <a:pt x="9755" y="21250"/>
                  <a:pt x="9746" y="21249"/>
                </a:cubicBezTo>
                <a:close/>
                <a:moveTo>
                  <a:pt x="7752" y="21369"/>
                </a:moveTo>
                <a:cubicBezTo>
                  <a:pt x="7777" y="21373"/>
                  <a:pt x="7810" y="21375"/>
                  <a:pt x="7831" y="21379"/>
                </a:cubicBezTo>
                <a:cubicBezTo>
                  <a:pt x="7804" y="21375"/>
                  <a:pt x="7780" y="21373"/>
                  <a:pt x="7752" y="21369"/>
                </a:cubicBezTo>
                <a:close/>
                <a:moveTo>
                  <a:pt x="8661" y="21426"/>
                </a:moveTo>
                <a:cubicBezTo>
                  <a:pt x="8637" y="21428"/>
                  <a:pt x="8622" y="21438"/>
                  <a:pt x="8599" y="21436"/>
                </a:cubicBezTo>
                <a:cubicBezTo>
                  <a:pt x="8547" y="21434"/>
                  <a:pt x="8474" y="21445"/>
                  <a:pt x="8406" y="21456"/>
                </a:cubicBezTo>
                <a:cubicBezTo>
                  <a:pt x="8493" y="21461"/>
                  <a:pt x="8576" y="21452"/>
                  <a:pt x="8661" y="21426"/>
                </a:cubicBezTo>
                <a:close/>
              </a:path>
            </a:pathLst>
          </a:custGeom>
          <a:ln w="12700">
            <a:miter lim="400000"/>
          </a:ln>
          <a:effectLst>
            <a:outerShdw sx="100000" sy="100000" kx="0" ky="0" algn="b" rotWithShape="0" blurRad="317500" dist="184115" dir="5400000">
              <a:srgbClr val="000000">
                <a:alpha val="51424"/>
              </a:srgbClr>
            </a:outerShdw>
          </a:effectLst>
        </p:spPr>
      </p:pic>
      <p:sp>
        <p:nvSpPr>
          <p:cNvPr id="293" name="I - COMPARISON"/>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I - COMPARISON</a:t>
            </a:r>
          </a:p>
        </p:txBody>
      </p:sp>
      <p:pic>
        <p:nvPicPr>
          <p:cNvPr id="294" name="Image" descr="Image"/>
          <p:cNvPicPr>
            <a:picLocks noChangeAspect="1"/>
          </p:cNvPicPr>
          <p:nvPr/>
        </p:nvPicPr>
        <p:blipFill>
          <a:blip r:embed="rId4">
            <a:extLst/>
          </a:blip>
          <a:stretch>
            <a:fillRect/>
          </a:stretch>
        </p:blipFill>
        <p:spPr>
          <a:xfrm>
            <a:off x="5626265" y="1104203"/>
            <a:ext cx="16177121" cy="12227516"/>
          </a:xfrm>
          <a:prstGeom prst="rect">
            <a:avLst/>
          </a:prstGeom>
          <a:ln w="12700">
            <a:miter lim="400000"/>
          </a:ln>
        </p:spPr>
      </p:pic>
      <p:pic>
        <p:nvPicPr>
          <p:cNvPr id="295" name="droppedImage-4.tiff" descr="droppedImage-4.tiff"/>
          <p:cNvPicPr>
            <a:picLocks noChangeAspect="1"/>
          </p:cNvPicPr>
          <p:nvPr/>
        </p:nvPicPr>
        <p:blipFill>
          <a:blip r:embed="rId5">
            <a:alphaModFix amt="48376"/>
            <a:extLst/>
          </a:blip>
          <a:srcRect l="10662" t="4179" r="4000" b="9992"/>
          <a:stretch>
            <a:fillRect/>
          </a:stretch>
        </p:blipFill>
        <p:spPr>
          <a:xfrm>
            <a:off x="-1041061" y="8164191"/>
            <a:ext cx="4818203" cy="4773208"/>
          </a:xfrm>
          <a:custGeom>
            <a:avLst/>
            <a:gdLst/>
            <a:ahLst/>
            <a:cxnLst>
              <a:cxn ang="0">
                <a:pos x="wd2" y="hd2"/>
              </a:cxn>
              <a:cxn ang="5400000">
                <a:pos x="wd2" y="hd2"/>
              </a:cxn>
              <a:cxn ang="10800000">
                <a:pos x="wd2" y="hd2"/>
              </a:cxn>
              <a:cxn ang="16200000">
                <a:pos x="wd2" y="hd2"/>
              </a:cxn>
            </a:cxnLst>
            <a:rect l="0" t="0" r="r" b="b"/>
            <a:pathLst>
              <a:path w="21569" h="21578" fill="norm" stroke="1" extrusionOk="0">
                <a:moveTo>
                  <a:pt x="7883" y="0"/>
                </a:moveTo>
                <a:lnTo>
                  <a:pt x="7363" y="29"/>
                </a:lnTo>
                <a:cubicBezTo>
                  <a:pt x="7076" y="45"/>
                  <a:pt x="6786" y="77"/>
                  <a:pt x="6718" y="99"/>
                </a:cubicBezTo>
                <a:cubicBezTo>
                  <a:pt x="6637" y="125"/>
                  <a:pt x="6776" y="128"/>
                  <a:pt x="7121" y="109"/>
                </a:cubicBezTo>
                <a:cubicBezTo>
                  <a:pt x="7805" y="73"/>
                  <a:pt x="7828" y="74"/>
                  <a:pt x="7958" y="172"/>
                </a:cubicBezTo>
                <a:cubicBezTo>
                  <a:pt x="8119" y="294"/>
                  <a:pt x="8099" y="393"/>
                  <a:pt x="7899" y="463"/>
                </a:cubicBezTo>
                <a:cubicBezTo>
                  <a:pt x="7807" y="496"/>
                  <a:pt x="7708" y="514"/>
                  <a:pt x="7681" y="504"/>
                </a:cubicBezTo>
                <a:cubicBezTo>
                  <a:pt x="7654" y="494"/>
                  <a:pt x="7609" y="514"/>
                  <a:pt x="7581" y="547"/>
                </a:cubicBezTo>
                <a:cubicBezTo>
                  <a:pt x="7554" y="581"/>
                  <a:pt x="7496" y="608"/>
                  <a:pt x="7452" y="608"/>
                </a:cubicBezTo>
                <a:cubicBezTo>
                  <a:pt x="7316" y="608"/>
                  <a:pt x="7063" y="734"/>
                  <a:pt x="6922" y="872"/>
                </a:cubicBezTo>
                <a:cubicBezTo>
                  <a:pt x="6765" y="1026"/>
                  <a:pt x="6684" y="1011"/>
                  <a:pt x="6601" y="813"/>
                </a:cubicBezTo>
                <a:cubicBezTo>
                  <a:pt x="6568" y="736"/>
                  <a:pt x="6489" y="624"/>
                  <a:pt x="6426" y="565"/>
                </a:cubicBezTo>
                <a:cubicBezTo>
                  <a:pt x="6320" y="466"/>
                  <a:pt x="6280" y="458"/>
                  <a:pt x="5801" y="445"/>
                </a:cubicBezTo>
                <a:cubicBezTo>
                  <a:pt x="5519" y="437"/>
                  <a:pt x="5301" y="444"/>
                  <a:pt x="5318" y="461"/>
                </a:cubicBezTo>
                <a:cubicBezTo>
                  <a:pt x="5335" y="478"/>
                  <a:pt x="5543" y="501"/>
                  <a:pt x="5782" y="510"/>
                </a:cubicBezTo>
                <a:cubicBezTo>
                  <a:pt x="6020" y="518"/>
                  <a:pt x="6259" y="548"/>
                  <a:pt x="6313" y="576"/>
                </a:cubicBezTo>
                <a:cubicBezTo>
                  <a:pt x="6418" y="630"/>
                  <a:pt x="6572" y="896"/>
                  <a:pt x="6572" y="1023"/>
                </a:cubicBezTo>
                <a:cubicBezTo>
                  <a:pt x="6572" y="1065"/>
                  <a:pt x="6520" y="1151"/>
                  <a:pt x="6457" y="1215"/>
                </a:cubicBezTo>
                <a:cubicBezTo>
                  <a:pt x="6393" y="1278"/>
                  <a:pt x="6189" y="1488"/>
                  <a:pt x="6004" y="1679"/>
                </a:cubicBezTo>
                <a:cubicBezTo>
                  <a:pt x="5332" y="2373"/>
                  <a:pt x="5055" y="2650"/>
                  <a:pt x="5030" y="2650"/>
                </a:cubicBezTo>
                <a:cubicBezTo>
                  <a:pt x="5000" y="2650"/>
                  <a:pt x="4569" y="3028"/>
                  <a:pt x="4334" y="3260"/>
                </a:cubicBezTo>
                <a:lnTo>
                  <a:pt x="4170" y="3421"/>
                </a:lnTo>
                <a:lnTo>
                  <a:pt x="3715" y="3400"/>
                </a:lnTo>
                <a:cubicBezTo>
                  <a:pt x="3465" y="3388"/>
                  <a:pt x="3207" y="3357"/>
                  <a:pt x="3141" y="3332"/>
                </a:cubicBezTo>
                <a:cubicBezTo>
                  <a:pt x="3046" y="3295"/>
                  <a:pt x="2973" y="3304"/>
                  <a:pt x="2775" y="3373"/>
                </a:cubicBezTo>
                <a:cubicBezTo>
                  <a:pt x="2640" y="3420"/>
                  <a:pt x="2487" y="3459"/>
                  <a:pt x="2436" y="3459"/>
                </a:cubicBezTo>
                <a:cubicBezTo>
                  <a:pt x="2315" y="3459"/>
                  <a:pt x="2081" y="3533"/>
                  <a:pt x="1889" y="3633"/>
                </a:cubicBezTo>
                <a:cubicBezTo>
                  <a:pt x="1803" y="3678"/>
                  <a:pt x="1684" y="3714"/>
                  <a:pt x="1624" y="3714"/>
                </a:cubicBezTo>
                <a:cubicBezTo>
                  <a:pt x="1547" y="3714"/>
                  <a:pt x="1503" y="3744"/>
                  <a:pt x="1475" y="3820"/>
                </a:cubicBezTo>
                <a:cubicBezTo>
                  <a:pt x="1450" y="3885"/>
                  <a:pt x="1402" y="3926"/>
                  <a:pt x="1349" y="3926"/>
                </a:cubicBezTo>
                <a:cubicBezTo>
                  <a:pt x="1249" y="3926"/>
                  <a:pt x="885" y="4248"/>
                  <a:pt x="885" y="4336"/>
                </a:cubicBezTo>
                <a:cubicBezTo>
                  <a:pt x="885" y="4369"/>
                  <a:pt x="842" y="4416"/>
                  <a:pt x="789" y="4440"/>
                </a:cubicBezTo>
                <a:cubicBezTo>
                  <a:pt x="687" y="4487"/>
                  <a:pt x="597" y="4695"/>
                  <a:pt x="562" y="4961"/>
                </a:cubicBezTo>
                <a:cubicBezTo>
                  <a:pt x="549" y="5056"/>
                  <a:pt x="507" y="5143"/>
                  <a:pt x="461" y="5172"/>
                </a:cubicBezTo>
                <a:cubicBezTo>
                  <a:pt x="376" y="5226"/>
                  <a:pt x="354" y="5351"/>
                  <a:pt x="421" y="5393"/>
                </a:cubicBezTo>
                <a:cubicBezTo>
                  <a:pt x="445" y="5408"/>
                  <a:pt x="426" y="5481"/>
                  <a:pt x="377" y="5569"/>
                </a:cubicBezTo>
                <a:cubicBezTo>
                  <a:pt x="300" y="5707"/>
                  <a:pt x="269" y="6048"/>
                  <a:pt x="301" y="6373"/>
                </a:cubicBezTo>
                <a:cubicBezTo>
                  <a:pt x="305" y="6420"/>
                  <a:pt x="294" y="6513"/>
                  <a:pt x="276" y="6581"/>
                </a:cubicBezTo>
                <a:cubicBezTo>
                  <a:pt x="253" y="6663"/>
                  <a:pt x="256" y="6696"/>
                  <a:pt x="285" y="6678"/>
                </a:cubicBezTo>
                <a:cubicBezTo>
                  <a:pt x="370" y="6624"/>
                  <a:pt x="413" y="6761"/>
                  <a:pt x="413" y="7096"/>
                </a:cubicBezTo>
                <a:cubicBezTo>
                  <a:pt x="412" y="7301"/>
                  <a:pt x="439" y="7512"/>
                  <a:pt x="480" y="7627"/>
                </a:cubicBezTo>
                <a:cubicBezTo>
                  <a:pt x="517" y="7732"/>
                  <a:pt x="547" y="7889"/>
                  <a:pt x="548" y="7977"/>
                </a:cubicBezTo>
                <a:cubicBezTo>
                  <a:pt x="548" y="8146"/>
                  <a:pt x="661" y="8477"/>
                  <a:pt x="718" y="8477"/>
                </a:cubicBezTo>
                <a:cubicBezTo>
                  <a:pt x="764" y="8477"/>
                  <a:pt x="885" y="8727"/>
                  <a:pt x="885" y="8820"/>
                </a:cubicBezTo>
                <a:cubicBezTo>
                  <a:pt x="885" y="8860"/>
                  <a:pt x="912" y="8915"/>
                  <a:pt x="944" y="8942"/>
                </a:cubicBezTo>
                <a:cubicBezTo>
                  <a:pt x="976" y="8969"/>
                  <a:pt x="1016" y="9101"/>
                  <a:pt x="1033" y="9234"/>
                </a:cubicBezTo>
                <a:cubicBezTo>
                  <a:pt x="1072" y="9559"/>
                  <a:pt x="1177" y="9792"/>
                  <a:pt x="1386" y="10009"/>
                </a:cubicBezTo>
                <a:cubicBezTo>
                  <a:pt x="1481" y="10108"/>
                  <a:pt x="1560" y="10226"/>
                  <a:pt x="1560" y="10271"/>
                </a:cubicBezTo>
                <a:cubicBezTo>
                  <a:pt x="1560" y="10372"/>
                  <a:pt x="1659" y="10572"/>
                  <a:pt x="1745" y="10645"/>
                </a:cubicBezTo>
                <a:cubicBezTo>
                  <a:pt x="1780" y="10674"/>
                  <a:pt x="1838" y="10796"/>
                  <a:pt x="1873" y="10917"/>
                </a:cubicBezTo>
                <a:cubicBezTo>
                  <a:pt x="1944" y="11161"/>
                  <a:pt x="2107" y="11441"/>
                  <a:pt x="2107" y="11321"/>
                </a:cubicBezTo>
                <a:cubicBezTo>
                  <a:pt x="2108" y="11281"/>
                  <a:pt x="2126" y="11236"/>
                  <a:pt x="2148" y="11222"/>
                </a:cubicBezTo>
                <a:cubicBezTo>
                  <a:pt x="2202" y="11189"/>
                  <a:pt x="2330" y="11447"/>
                  <a:pt x="2299" y="11527"/>
                </a:cubicBezTo>
                <a:cubicBezTo>
                  <a:pt x="2268" y="11610"/>
                  <a:pt x="2447" y="11912"/>
                  <a:pt x="2680" y="12173"/>
                </a:cubicBezTo>
                <a:cubicBezTo>
                  <a:pt x="2781" y="12288"/>
                  <a:pt x="2900" y="12466"/>
                  <a:pt x="2944" y="12568"/>
                </a:cubicBezTo>
                <a:cubicBezTo>
                  <a:pt x="3036" y="12782"/>
                  <a:pt x="3351" y="13158"/>
                  <a:pt x="3438" y="13158"/>
                </a:cubicBezTo>
                <a:cubicBezTo>
                  <a:pt x="3471" y="13158"/>
                  <a:pt x="3547" y="13238"/>
                  <a:pt x="3611" y="13338"/>
                </a:cubicBezTo>
                <a:cubicBezTo>
                  <a:pt x="3674" y="13437"/>
                  <a:pt x="3803" y="13607"/>
                  <a:pt x="3897" y="13714"/>
                </a:cubicBezTo>
                <a:cubicBezTo>
                  <a:pt x="3990" y="13822"/>
                  <a:pt x="4149" y="14028"/>
                  <a:pt x="4250" y="14172"/>
                </a:cubicBezTo>
                <a:cubicBezTo>
                  <a:pt x="4351" y="14316"/>
                  <a:pt x="4500" y="14486"/>
                  <a:pt x="4581" y="14550"/>
                </a:cubicBezTo>
                <a:cubicBezTo>
                  <a:pt x="4661" y="14615"/>
                  <a:pt x="4776" y="14724"/>
                  <a:pt x="4838" y="14793"/>
                </a:cubicBezTo>
                <a:cubicBezTo>
                  <a:pt x="4900" y="14861"/>
                  <a:pt x="5107" y="15076"/>
                  <a:pt x="5298" y="15270"/>
                </a:cubicBezTo>
                <a:cubicBezTo>
                  <a:pt x="5513" y="15487"/>
                  <a:pt x="5647" y="15656"/>
                  <a:pt x="5647" y="15711"/>
                </a:cubicBezTo>
                <a:cubicBezTo>
                  <a:pt x="5647" y="15760"/>
                  <a:pt x="5667" y="15839"/>
                  <a:pt x="5693" y="15887"/>
                </a:cubicBezTo>
                <a:cubicBezTo>
                  <a:pt x="5772" y="16037"/>
                  <a:pt x="5672" y="16059"/>
                  <a:pt x="5517" y="15925"/>
                </a:cubicBezTo>
                <a:cubicBezTo>
                  <a:pt x="5437" y="15856"/>
                  <a:pt x="5324" y="15798"/>
                  <a:pt x="5266" y="15797"/>
                </a:cubicBezTo>
                <a:cubicBezTo>
                  <a:pt x="5175" y="15797"/>
                  <a:pt x="5170" y="15803"/>
                  <a:pt x="5234" y="15840"/>
                </a:cubicBezTo>
                <a:cubicBezTo>
                  <a:pt x="5275" y="15864"/>
                  <a:pt x="5309" y="15921"/>
                  <a:pt x="5309" y="15966"/>
                </a:cubicBezTo>
                <a:cubicBezTo>
                  <a:pt x="5309" y="16011"/>
                  <a:pt x="5331" y="16094"/>
                  <a:pt x="5357" y="16153"/>
                </a:cubicBezTo>
                <a:cubicBezTo>
                  <a:pt x="5383" y="16211"/>
                  <a:pt x="5392" y="16290"/>
                  <a:pt x="5376" y="16330"/>
                </a:cubicBezTo>
                <a:cubicBezTo>
                  <a:pt x="5352" y="16394"/>
                  <a:pt x="5331" y="16387"/>
                  <a:pt x="5211" y="16269"/>
                </a:cubicBezTo>
                <a:cubicBezTo>
                  <a:pt x="5136" y="16195"/>
                  <a:pt x="5032" y="16135"/>
                  <a:pt x="4982" y="16135"/>
                </a:cubicBezTo>
                <a:cubicBezTo>
                  <a:pt x="4897" y="16135"/>
                  <a:pt x="4897" y="16143"/>
                  <a:pt x="4954" y="16253"/>
                </a:cubicBezTo>
                <a:cubicBezTo>
                  <a:pt x="4987" y="16317"/>
                  <a:pt x="5014" y="16400"/>
                  <a:pt x="5014" y="16436"/>
                </a:cubicBezTo>
                <a:cubicBezTo>
                  <a:pt x="5014" y="16472"/>
                  <a:pt x="5034" y="16521"/>
                  <a:pt x="5058" y="16546"/>
                </a:cubicBezTo>
                <a:cubicBezTo>
                  <a:pt x="5089" y="16576"/>
                  <a:pt x="5082" y="16607"/>
                  <a:pt x="5035" y="16646"/>
                </a:cubicBezTo>
                <a:cubicBezTo>
                  <a:pt x="4978" y="16694"/>
                  <a:pt x="4948" y="16682"/>
                  <a:pt x="4831" y="16567"/>
                </a:cubicBezTo>
                <a:cubicBezTo>
                  <a:pt x="4756" y="16493"/>
                  <a:pt x="4663" y="16432"/>
                  <a:pt x="4623" y="16432"/>
                </a:cubicBezTo>
                <a:cubicBezTo>
                  <a:pt x="4549" y="16432"/>
                  <a:pt x="4529" y="16481"/>
                  <a:pt x="4582" y="16535"/>
                </a:cubicBezTo>
                <a:cubicBezTo>
                  <a:pt x="4599" y="16552"/>
                  <a:pt x="4636" y="16647"/>
                  <a:pt x="4664" y="16745"/>
                </a:cubicBezTo>
                <a:cubicBezTo>
                  <a:pt x="4733" y="16979"/>
                  <a:pt x="4675" y="17040"/>
                  <a:pt x="4520" y="16894"/>
                </a:cubicBezTo>
                <a:cubicBezTo>
                  <a:pt x="4347" y="16730"/>
                  <a:pt x="4113" y="16683"/>
                  <a:pt x="4248" y="16840"/>
                </a:cubicBezTo>
                <a:cubicBezTo>
                  <a:pt x="4268" y="16862"/>
                  <a:pt x="4307" y="16963"/>
                  <a:pt x="4335" y="17066"/>
                </a:cubicBezTo>
                <a:cubicBezTo>
                  <a:pt x="4410" y="17331"/>
                  <a:pt x="4342" y="17386"/>
                  <a:pt x="4159" y="17208"/>
                </a:cubicBezTo>
                <a:cubicBezTo>
                  <a:pt x="4068" y="17118"/>
                  <a:pt x="3978" y="17071"/>
                  <a:pt x="3897" y="17071"/>
                </a:cubicBezTo>
                <a:lnTo>
                  <a:pt x="3774" y="17071"/>
                </a:lnTo>
                <a:lnTo>
                  <a:pt x="3868" y="17138"/>
                </a:lnTo>
                <a:cubicBezTo>
                  <a:pt x="3920" y="17174"/>
                  <a:pt x="3961" y="17241"/>
                  <a:pt x="3961" y="17285"/>
                </a:cubicBezTo>
                <a:cubicBezTo>
                  <a:pt x="3961" y="17329"/>
                  <a:pt x="3980" y="17376"/>
                  <a:pt x="4003" y="17391"/>
                </a:cubicBezTo>
                <a:cubicBezTo>
                  <a:pt x="4070" y="17433"/>
                  <a:pt x="4051" y="17582"/>
                  <a:pt x="3975" y="17611"/>
                </a:cubicBezTo>
                <a:cubicBezTo>
                  <a:pt x="3928" y="17629"/>
                  <a:pt x="3866" y="17594"/>
                  <a:pt x="3786" y="17504"/>
                </a:cubicBezTo>
                <a:cubicBezTo>
                  <a:pt x="3721" y="17429"/>
                  <a:pt x="3632" y="17369"/>
                  <a:pt x="3589" y="17369"/>
                </a:cubicBezTo>
                <a:cubicBezTo>
                  <a:pt x="3517" y="17369"/>
                  <a:pt x="3519" y="17388"/>
                  <a:pt x="3626" y="17613"/>
                </a:cubicBezTo>
                <a:cubicBezTo>
                  <a:pt x="3729" y="17829"/>
                  <a:pt x="3736" y="17865"/>
                  <a:pt x="3682" y="17922"/>
                </a:cubicBezTo>
                <a:cubicBezTo>
                  <a:pt x="3626" y="17978"/>
                  <a:pt x="3603" y="17968"/>
                  <a:pt x="3474" y="17827"/>
                </a:cubicBezTo>
                <a:cubicBezTo>
                  <a:pt x="3339" y="17679"/>
                  <a:pt x="3249" y="17634"/>
                  <a:pt x="3195" y="17688"/>
                </a:cubicBezTo>
                <a:cubicBezTo>
                  <a:pt x="3183" y="17700"/>
                  <a:pt x="3219" y="17807"/>
                  <a:pt x="3275" y="17925"/>
                </a:cubicBezTo>
                <a:cubicBezTo>
                  <a:pt x="3432" y="18258"/>
                  <a:pt x="3329" y="18380"/>
                  <a:pt x="3097" y="18135"/>
                </a:cubicBezTo>
                <a:cubicBezTo>
                  <a:pt x="2962" y="17993"/>
                  <a:pt x="2759" y="17944"/>
                  <a:pt x="2873" y="18081"/>
                </a:cubicBezTo>
                <a:cubicBezTo>
                  <a:pt x="2947" y="18170"/>
                  <a:pt x="3039" y="18474"/>
                  <a:pt x="3008" y="18524"/>
                </a:cubicBezTo>
                <a:cubicBezTo>
                  <a:pt x="2967" y="18592"/>
                  <a:pt x="2880" y="18560"/>
                  <a:pt x="2759" y="18433"/>
                </a:cubicBezTo>
                <a:cubicBezTo>
                  <a:pt x="2639" y="18306"/>
                  <a:pt x="2424" y="18241"/>
                  <a:pt x="2523" y="18361"/>
                </a:cubicBezTo>
                <a:cubicBezTo>
                  <a:pt x="2549" y="18392"/>
                  <a:pt x="2600" y="18501"/>
                  <a:pt x="2635" y="18603"/>
                </a:cubicBezTo>
                <a:cubicBezTo>
                  <a:pt x="2692" y="18766"/>
                  <a:pt x="2691" y="18796"/>
                  <a:pt x="2637" y="18851"/>
                </a:cubicBezTo>
                <a:cubicBezTo>
                  <a:pt x="2583" y="18906"/>
                  <a:pt x="2557" y="18894"/>
                  <a:pt x="2422" y="18758"/>
                </a:cubicBezTo>
                <a:cubicBezTo>
                  <a:pt x="2337" y="18672"/>
                  <a:pt x="2242" y="18603"/>
                  <a:pt x="2211" y="18603"/>
                </a:cubicBezTo>
                <a:cubicBezTo>
                  <a:pt x="2152" y="18603"/>
                  <a:pt x="2149" y="18595"/>
                  <a:pt x="2349" y="18996"/>
                </a:cubicBezTo>
                <a:cubicBezTo>
                  <a:pt x="2469" y="19237"/>
                  <a:pt x="2267" y="19276"/>
                  <a:pt x="2070" y="19050"/>
                </a:cubicBezTo>
                <a:cubicBezTo>
                  <a:pt x="1905" y="18860"/>
                  <a:pt x="1802" y="18841"/>
                  <a:pt x="1891" y="19018"/>
                </a:cubicBezTo>
                <a:cubicBezTo>
                  <a:pt x="1998" y="19232"/>
                  <a:pt x="2063" y="19420"/>
                  <a:pt x="2042" y="19456"/>
                </a:cubicBezTo>
                <a:cubicBezTo>
                  <a:pt x="1995" y="19532"/>
                  <a:pt x="1869" y="19494"/>
                  <a:pt x="1749" y="19368"/>
                </a:cubicBezTo>
                <a:cubicBezTo>
                  <a:pt x="1583" y="19193"/>
                  <a:pt x="1512" y="19197"/>
                  <a:pt x="1576" y="19378"/>
                </a:cubicBezTo>
                <a:cubicBezTo>
                  <a:pt x="1603" y="19454"/>
                  <a:pt x="1650" y="19560"/>
                  <a:pt x="1679" y="19613"/>
                </a:cubicBezTo>
                <a:cubicBezTo>
                  <a:pt x="1795" y="19823"/>
                  <a:pt x="1578" y="19861"/>
                  <a:pt x="1384" y="19666"/>
                </a:cubicBezTo>
                <a:cubicBezTo>
                  <a:pt x="1243" y="19523"/>
                  <a:pt x="1158" y="19497"/>
                  <a:pt x="1217" y="19613"/>
                </a:cubicBezTo>
                <a:cubicBezTo>
                  <a:pt x="1323" y="19819"/>
                  <a:pt x="1397" y="20046"/>
                  <a:pt x="1372" y="20087"/>
                </a:cubicBezTo>
                <a:cubicBezTo>
                  <a:pt x="1318" y="20175"/>
                  <a:pt x="1188" y="20133"/>
                  <a:pt x="1059" y="19985"/>
                </a:cubicBezTo>
                <a:cubicBezTo>
                  <a:pt x="921" y="19826"/>
                  <a:pt x="816" y="19783"/>
                  <a:pt x="880" y="19911"/>
                </a:cubicBezTo>
                <a:cubicBezTo>
                  <a:pt x="1016" y="20184"/>
                  <a:pt x="1088" y="20368"/>
                  <a:pt x="1070" y="20398"/>
                </a:cubicBezTo>
                <a:cubicBezTo>
                  <a:pt x="1058" y="20416"/>
                  <a:pt x="993" y="20432"/>
                  <a:pt x="926" y="20432"/>
                </a:cubicBezTo>
                <a:cubicBezTo>
                  <a:pt x="839" y="20432"/>
                  <a:pt x="778" y="20395"/>
                  <a:pt x="711" y="20304"/>
                </a:cubicBezTo>
                <a:cubicBezTo>
                  <a:pt x="660" y="20234"/>
                  <a:pt x="603" y="20177"/>
                  <a:pt x="587" y="20177"/>
                </a:cubicBezTo>
                <a:cubicBezTo>
                  <a:pt x="543" y="20177"/>
                  <a:pt x="592" y="20345"/>
                  <a:pt x="684" y="20512"/>
                </a:cubicBezTo>
                <a:cubicBezTo>
                  <a:pt x="779" y="20683"/>
                  <a:pt x="740" y="20747"/>
                  <a:pt x="540" y="20749"/>
                </a:cubicBezTo>
                <a:cubicBezTo>
                  <a:pt x="414" y="20751"/>
                  <a:pt x="406" y="20760"/>
                  <a:pt x="404" y="20921"/>
                </a:cubicBezTo>
                <a:cubicBezTo>
                  <a:pt x="401" y="21062"/>
                  <a:pt x="387" y="21091"/>
                  <a:pt x="317" y="21090"/>
                </a:cubicBezTo>
                <a:cubicBezTo>
                  <a:pt x="209" y="21089"/>
                  <a:pt x="123" y="21204"/>
                  <a:pt x="137" y="21332"/>
                </a:cubicBezTo>
                <a:cubicBezTo>
                  <a:pt x="145" y="21404"/>
                  <a:pt x="128" y="21430"/>
                  <a:pt x="75" y="21426"/>
                </a:cubicBezTo>
                <a:cubicBezTo>
                  <a:pt x="2" y="21420"/>
                  <a:pt x="-26" y="21498"/>
                  <a:pt x="29" y="21553"/>
                </a:cubicBezTo>
                <a:cubicBezTo>
                  <a:pt x="75" y="21600"/>
                  <a:pt x="109" y="21585"/>
                  <a:pt x="212" y="21474"/>
                </a:cubicBezTo>
                <a:cubicBezTo>
                  <a:pt x="287" y="21393"/>
                  <a:pt x="323" y="21380"/>
                  <a:pt x="366" y="21417"/>
                </a:cubicBezTo>
                <a:cubicBezTo>
                  <a:pt x="411" y="21454"/>
                  <a:pt x="436" y="21429"/>
                  <a:pt x="487" y="21305"/>
                </a:cubicBezTo>
                <a:cubicBezTo>
                  <a:pt x="550" y="21154"/>
                  <a:pt x="559" y="21150"/>
                  <a:pt x="713" y="21176"/>
                </a:cubicBezTo>
                <a:cubicBezTo>
                  <a:pt x="870" y="21203"/>
                  <a:pt x="871" y="21201"/>
                  <a:pt x="853" y="21078"/>
                </a:cubicBezTo>
                <a:cubicBezTo>
                  <a:pt x="831" y="20925"/>
                  <a:pt x="892" y="20882"/>
                  <a:pt x="1107" y="20894"/>
                </a:cubicBezTo>
                <a:cubicBezTo>
                  <a:pt x="1260" y="20904"/>
                  <a:pt x="1265" y="20898"/>
                  <a:pt x="1214" y="20816"/>
                </a:cubicBezTo>
                <a:cubicBezTo>
                  <a:pt x="1090" y="20615"/>
                  <a:pt x="1416" y="20493"/>
                  <a:pt x="1553" y="20688"/>
                </a:cubicBezTo>
                <a:cubicBezTo>
                  <a:pt x="1596" y="20749"/>
                  <a:pt x="1642" y="20763"/>
                  <a:pt x="1743" y="20744"/>
                </a:cubicBezTo>
                <a:cubicBezTo>
                  <a:pt x="1816" y="20730"/>
                  <a:pt x="1894" y="20700"/>
                  <a:pt x="1917" y="20677"/>
                </a:cubicBezTo>
                <a:cubicBezTo>
                  <a:pt x="1945" y="20650"/>
                  <a:pt x="1915" y="20645"/>
                  <a:pt x="1832" y="20663"/>
                </a:cubicBezTo>
                <a:cubicBezTo>
                  <a:pt x="1722" y="20686"/>
                  <a:pt x="1690" y="20670"/>
                  <a:pt x="1605" y="20554"/>
                </a:cubicBezTo>
                <a:cubicBezTo>
                  <a:pt x="1531" y="20453"/>
                  <a:pt x="1516" y="20401"/>
                  <a:pt x="1548" y="20351"/>
                </a:cubicBezTo>
                <a:cubicBezTo>
                  <a:pt x="1614" y="20245"/>
                  <a:pt x="1707" y="20248"/>
                  <a:pt x="1843" y="20363"/>
                </a:cubicBezTo>
                <a:cubicBezTo>
                  <a:pt x="1930" y="20438"/>
                  <a:pt x="2004" y="20464"/>
                  <a:pt x="2090" y="20453"/>
                </a:cubicBezTo>
                <a:cubicBezTo>
                  <a:pt x="2157" y="20444"/>
                  <a:pt x="2227" y="20437"/>
                  <a:pt x="2244" y="20435"/>
                </a:cubicBezTo>
                <a:cubicBezTo>
                  <a:pt x="2262" y="20434"/>
                  <a:pt x="2276" y="20403"/>
                  <a:pt x="2276" y="20367"/>
                </a:cubicBezTo>
                <a:cubicBezTo>
                  <a:pt x="2276" y="20322"/>
                  <a:pt x="2247" y="20310"/>
                  <a:pt x="2180" y="20326"/>
                </a:cubicBezTo>
                <a:cubicBezTo>
                  <a:pt x="2054" y="20357"/>
                  <a:pt x="1829" y="20177"/>
                  <a:pt x="1868" y="20076"/>
                </a:cubicBezTo>
                <a:cubicBezTo>
                  <a:pt x="1913" y="19956"/>
                  <a:pt x="2017" y="19950"/>
                  <a:pt x="2161" y="20058"/>
                </a:cubicBezTo>
                <a:cubicBezTo>
                  <a:pt x="2330" y="20186"/>
                  <a:pt x="2582" y="20197"/>
                  <a:pt x="2605" y="20078"/>
                </a:cubicBezTo>
                <a:cubicBezTo>
                  <a:pt x="2616" y="20018"/>
                  <a:pt x="2597" y="20003"/>
                  <a:pt x="2521" y="20012"/>
                </a:cubicBezTo>
                <a:cubicBezTo>
                  <a:pt x="2373" y="20030"/>
                  <a:pt x="2234" y="19935"/>
                  <a:pt x="2234" y="19816"/>
                </a:cubicBezTo>
                <a:cubicBezTo>
                  <a:pt x="2234" y="19666"/>
                  <a:pt x="2301" y="19649"/>
                  <a:pt x="2477" y="19753"/>
                </a:cubicBezTo>
                <a:cubicBezTo>
                  <a:pt x="2658" y="19861"/>
                  <a:pt x="2822" y="19889"/>
                  <a:pt x="2898" y="19827"/>
                </a:cubicBezTo>
                <a:cubicBezTo>
                  <a:pt x="2979" y="19760"/>
                  <a:pt x="2960" y="19696"/>
                  <a:pt x="2866" y="19721"/>
                </a:cubicBezTo>
                <a:cubicBezTo>
                  <a:pt x="2751" y="19752"/>
                  <a:pt x="2562" y="19596"/>
                  <a:pt x="2578" y="19484"/>
                </a:cubicBezTo>
                <a:cubicBezTo>
                  <a:pt x="2597" y="19358"/>
                  <a:pt x="2663" y="19352"/>
                  <a:pt x="2827" y="19465"/>
                </a:cubicBezTo>
                <a:cubicBezTo>
                  <a:pt x="2968" y="19561"/>
                  <a:pt x="3135" y="19585"/>
                  <a:pt x="3236" y="19522"/>
                </a:cubicBezTo>
                <a:cubicBezTo>
                  <a:pt x="3318" y="19471"/>
                  <a:pt x="3294" y="19411"/>
                  <a:pt x="3191" y="19411"/>
                </a:cubicBezTo>
                <a:cubicBezTo>
                  <a:pt x="3059" y="19411"/>
                  <a:pt x="2907" y="19295"/>
                  <a:pt x="2907" y="19194"/>
                </a:cubicBezTo>
                <a:cubicBezTo>
                  <a:pt x="2907" y="19066"/>
                  <a:pt x="3026" y="19048"/>
                  <a:pt x="3168" y="19154"/>
                </a:cubicBezTo>
                <a:cubicBezTo>
                  <a:pt x="3312" y="19261"/>
                  <a:pt x="3493" y="19296"/>
                  <a:pt x="3571" y="19231"/>
                </a:cubicBezTo>
                <a:cubicBezTo>
                  <a:pt x="3663" y="19156"/>
                  <a:pt x="3629" y="19084"/>
                  <a:pt x="3500" y="19084"/>
                </a:cubicBezTo>
                <a:cubicBezTo>
                  <a:pt x="3352" y="19084"/>
                  <a:pt x="3245" y="19005"/>
                  <a:pt x="3245" y="18894"/>
                </a:cubicBezTo>
                <a:cubicBezTo>
                  <a:pt x="3245" y="18768"/>
                  <a:pt x="3364" y="18751"/>
                  <a:pt x="3507" y="18858"/>
                </a:cubicBezTo>
                <a:cubicBezTo>
                  <a:pt x="3579" y="18911"/>
                  <a:pt x="3695" y="18958"/>
                  <a:pt x="3767" y="18960"/>
                </a:cubicBezTo>
                <a:cubicBezTo>
                  <a:pt x="3876" y="18964"/>
                  <a:pt x="3909" y="18940"/>
                  <a:pt x="3971" y="18815"/>
                </a:cubicBezTo>
                <a:cubicBezTo>
                  <a:pt x="4021" y="18715"/>
                  <a:pt x="4075" y="18666"/>
                  <a:pt x="4135" y="18666"/>
                </a:cubicBezTo>
                <a:cubicBezTo>
                  <a:pt x="4184" y="18666"/>
                  <a:pt x="4251" y="18626"/>
                  <a:pt x="4284" y="18576"/>
                </a:cubicBezTo>
                <a:cubicBezTo>
                  <a:pt x="4341" y="18491"/>
                  <a:pt x="4334" y="18486"/>
                  <a:pt x="4174" y="18460"/>
                </a:cubicBezTo>
                <a:cubicBezTo>
                  <a:pt x="4067" y="18443"/>
                  <a:pt x="3989" y="18401"/>
                  <a:pt x="3961" y="18347"/>
                </a:cubicBezTo>
                <a:cubicBezTo>
                  <a:pt x="3870" y="18175"/>
                  <a:pt x="4016" y="18122"/>
                  <a:pt x="4207" y="18257"/>
                </a:cubicBezTo>
                <a:cubicBezTo>
                  <a:pt x="4360" y="18365"/>
                  <a:pt x="4581" y="18366"/>
                  <a:pt x="4637" y="18259"/>
                </a:cubicBezTo>
                <a:cubicBezTo>
                  <a:pt x="4662" y="18213"/>
                  <a:pt x="4671" y="18159"/>
                  <a:pt x="4659" y="18139"/>
                </a:cubicBezTo>
                <a:cubicBezTo>
                  <a:pt x="4621" y="18078"/>
                  <a:pt x="4752" y="17999"/>
                  <a:pt x="4842" y="18027"/>
                </a:cubicBezTo>
                <a:cubicBezTo>
                  <a:pt x="4901" y="18047"/>
                  <a:pt x="4939" y="18027"/>
                  <a:pt x="4973" y="17963"/>
                </a:cubicBezTo>
                <a:cubicBezTo>
                  <a:pt x="5031" y="17853"/>
                  <a:pt x="5027" y="17849"/>
                  <a:pt x="4867" y="17832"/>
                </a:cubicBezTo>
                <a:cubicBezTo>
                  <a:pt x="4706" y="17815"/>
                  <a:pt x="4636" y="17762"/>
                  <a:pt x="4636" y="17660"/>
                </a:cubicBezTo>
                <a:cubicBezTo>
                  <a:pt x="4636" y="17539"/>
                  <a:pt x="4743" y="17520"/>
                  <a:pt x="4899" y="17613"/>
                </a:cubicBezTo>
                <a:cubicBezTo>
                  <a:pt x="5125" y="17748"/>
                  <a:pt x="5256" y="17767"/>
                  <a:pt x="5307" y="17670"/>
                </a:cubicBezTo>
                <a:cubicBezTo>
                  <a:pt x="5380" y="17532"/>
                  <a:pt x="5359" y="17503"/>
                  <a:pt x="5172" y="17489"/>
                </a:cubicBezTo>
                <a:cubicBezTo>
                  <a:pt x="5021" y="17478"/>
                  <a:pt x="4990" y="17460"/>
                  <a:pt x="4979" y="17374"/>
                </a:cubicBezTo>
                <a:cubicBezTo>
                  <a:pt x="4956" y="17212"/>
                  <a:pt x="5027" y="17183"/>
                  <a:pt x="5206" y="17285"/>
                </a:cubicBezTo>
                <a:cubicBezTo>
                  <a:pt x="5448" y="17422"/>
                  <a:pt x="5591" y="17428"/>
                  <a:pt x="5671" y="17304"/>
                </a:cubicBezTo>
                <a:cubicBezTo>
                  <a:pt x="5708" y="17248"/>
                  <a:pt x="5727" y="17184"/>
                  <a:pt x="5712" y="17161"/>
                </a:cubicBezTo>
                <a:cubicBezTo>
                  <a:pt x="5678" y="17105"/>
                  <a:pt x="5833" y="17022"/>
                  <a:pt x="5913" y="17053"/>
                </a:cubicBezTo>
                <a:cubicBezTo>
                  <a:pt x="5951" y="17068"/>
                  <a:pt x="5994" y="17043"/>
                  <a:pt x="6021" y="16992"/>
                </a:cubicBezTo>
                <a:cubicBezTo>
                  <a:pt x="6088" y="16866"/>
                  <a:pt x="6083" y="16858"/>
                  <a:pt x="5904" y="16858"/>
                </a:cubicBezTo>
                <a:cubicBezTo>
                  <a:pt x="5710" y="16858"/>
                  <a:pt x="5605" y="16767"/>
                  <a:pt x="5687" y="16668"/>
                </a:cubicBezTo>
                <a:cubicBezTo>
                  <a:pt x="5752" y="16589"/>
                  <a:pt x="5804" y="16588"/>
                  <a:pt x="5941" y="16660"/>
                </a:cubicBezTo>
                <a:cubicBezTo>
                  <a:pt x="6135" y="16762"/>
                  <a:pt x="6249" y="16774"/>
                  <a:pt x="6329" y="16702"/>
                </a:cubicBezTo>
                <a:cubicBezTo>
                  <a:pt x="6370" y="16664"/>
                  <a:pt x="6403" y="16598"/>
                  <a:pt x="6403" y="16556"/>
                </a:cubicBezTo>
                <a:cubicBezTo>
                  <a:pt x="6403" y="16514"/>
                  <a:pt x="6420" y="16471"/>
                  <a:pt x="6439" y="16459"/>
                </a:cubicBezTo>
                <a:cubicBezTo>
                  <a:pt x="6490" y="16427"/>
                  <a:pt x="7037" y="16797"/>
                  <a:pt x="7185" y="16964"/>
                </a:cubicBezTo>
                <a:cubicBezTo>
                  <a:pt x="7256" y="17043"/>
                  <a:pt x="7408" y="17173"/>
                  <a:pt x="7523" y="17252"/>
                </a:cubicBezTo>
                <a:cubicBezTo>
                  <a:pt x="7637" y="17332"/>
                  <a:pt x="7816" y="17477"/>
                  <a:pt x="7921" y="17575"/>
                </a:cubicBezTo>
                <a:cubicBezTo>
                  <a:pt x="8025" y="17674"/>
                  <a:pt x="8195" y="17796"/>
                  <a:pt x="8299" y="17848"/>
                </a:cubicBezTo>
                <a:cubicBezTo>
                  <a:pt x="8403" y="17900"/>
                  <a:pt x="8598" y="18039"/>
                  <a:pt x="8731" y="18158"/>
                </a:cubicBezTo>
                <a:cubicBezTo>
                  <a:pt x="8953" y="18357"/>
                  <a:pt x="9054" y="18423"/>
                  <a:pt x="9353" y="18557"/>
                </a:cubicBezTo>
                <a:cubicBezTo>
                  <a:pt x="9411" y="18583"/>
                  <a:pt x="9538" y="18668"/>
                  <a:pt x="9635" y="18747"/>
                </a:cubicBezTo>
                <a:cubicBezTo>
                  <a:pt x="9732" y="18826"/>
                  <a:pt x="9902" y="18926"/>
                  <a:pt x="10014" y="18968"/>
                </a:cubicBezTo>
                <a:cubicBezTo>
                  <a:pt x="10125" y="19009"/>
                  <a:pt x="10265" y="19085"/>
                  <a:pt x="10323" y="19136"/>
                </a:cubicBezTo>
                <a:cubicBezTo>
                  <a:pt x="10531" y="19322"/>
                  <a:pt x="10771" y="19457"/>
                  <a:pt x="10845" y="19429"/>
                </a:cubicBezTo>
                <a:cubicBezTo>
                  <a:pt x="10894" y="19410"/>
                  <a:pt x="10961" y="19443"/>
                  <a:pt x="11051" y="19529"/>
                </a:cubicBezTo>
                <a:cubicBezTo>
                  <a:pt x="11202" y="19674"/>
                  <a:pt x="11539" y="19853"/>
                  <a:pt x="11740" y="19897"/>
                </a:cubicBezTo>
                <a:cubicBezTo>
                  <a:pt x="11814" y="19913"/>
                  <a:pt x="11897" y="19953"/>
                  <a:pt x="11923" y="19985"/>
                </a:cubicBezTo>
                <a:cubicBezTo>
                  <a:pt x="12038" y="20125"/>
                  <a:pt x="12377" y="20304"/>
                  <a:pt x="12528" y="20304"/>
                </a:cubicBezTo>
                <a:cubicBezTo>
                  <a:pt x="12613" y="20304"/>
                  <a:pt x="12774" y="20350"/>
                  <a:pt x="12885" y="20406"/>
                </a:cubicBezTo>
                <a:cubicBezTo>
                  <a:pt x="12995" y="20463"/>
                  <a:pt x="13156" y="20523"/>
                  <a:pt x="13242" y="20539"/>
                </a:cubicBezTo>
                <a:cubicBezTo>
                  <a:pt x="13327" y="20556"/>
                  <a:pt x="13477" y="20628"/>
                  <a:pt x="13576" y="20701"/>
                </a:cubicBezTo>
                <a:cubicBezTo>
                  <a:pt x="13723" y="20810"/>
                  <a:pt x="13799" y="20836"/>
                  <a:pt x="14007" y="20842"/>
                </a:cubicBezTo>
                <a:cubicBezTo>
                  <a:pt x="14146" y="20847"/>
                  <a:pt x="14333" y="20883"/>
                  <a:pt x="14423" y="20921"/>
                </a:cubicBezTo>
                <a:cubicBezTo>
                  <a:pt x="14513" y="20960"/>
                  <a:pt x="14646" y="20985"/>
                  <a:pt x="14718" y="20979"/>
                </a:cubicBezTo>
                <a:cubicBezTo>
                  <a:pt x="14791" y="20973"/>
                  <a:pt x="14893" y="20993"/>
                  <a:pt x="14946" y="21022"/>
                </a:cubicBezTo>
                <a:cubicBezTo>
                  <a:pt x="14998" y="21051"/>
                  <a:pt x="15093" y="21072"/>
                  <a:pt x="15157" y="21070"/>
                </a:cubicBezTo>
                <a:cubicBezTo>
                  <a:pt x="15220" y="21069"/>
                  <a:pt x="15337" y="21071"/>
                  <a:pt x="15418" y="21074"/>
                </a:cubicBezTo>
                <a:cubicBezTo>
                  <a:pt x="15714" y="21086"/>
                  <a:pt x="16036" y="21081"/>
                  <a:pt x="16324" y="21060"/>
                </a:cubicBezTo>
                <a:cubicBezTo>
                  <a:pt x="16486" y="21048"/>
                  <a:pt x="16698" y="21036"/>
                  <a:pt x="16793" y="21033"/>
                </a:cubicBezTo>
                <a:cubicBezTo>
                  <a:pt x="16902" y="21029"/>
                  <a:pt x="17025" y="20988"/>
                  <a:pt x="17122" y="20921"/>
                </a:cubicBezTo>
                <a:cubicBezTo>
                  <a:pt x="17207" y="20863"/>
                  <a:pt x="17325" y="20816"/>
                  <a:pt x="17385" y="20816"/>
                </a:cubicBezTo>
                <a:cubicBezTo>
                  <a:pt x="17445" y="20816"/>
                  <a:pt x="17603" y="20746"/>
                  <a:pt x="17738" y="20663"/>
                </a:cubicBezTo>
                <a:cubicBezTo>
                  <a:pt x="18037" y="20480"/>
                  <a:pt x="18579" y="19904"/>
                  <a:pt x="18579" y="19768"/>
                </a:cubicBezTo>
                <a:cubicBezTo>
                  <a:pt x="18579" y="19715"/>
                  <a:pt x="18623" y="19619"/>
                  <a:pt x="18678" y="19552"/>
                </a:cubicBezTo>
                <a:cubicBezTo>
                  <a:pt x="18760" y="19455"/>
                  <a:pt x="18788" y="19349"/>
                  <a:pt x="18828" y="18986"/>
                </a:cubicBezTo>
                <a:cubicBezTo>
                  <a:pt x="18855" y="18740"/>
                  <a:pt x="18876" y="18491"/>
                  <a:pt x="18875" y="18433"/>
                </a:cubicBezTo>
                <a:cubicBezTo>
                  <a:pt x="18873" y="18152"/>
                  <a:pt x="18830" y="17789"/>
                  <a:pt x="18790" y="17713"/>
                </a:cubicBezTo>
                <a:cubicBezTo>
                  <a:pt x="18758" y="17653"/>
                  <a:pt x="18761" y="17598"/>
                  <a:pt x="18797" y="17518"/>
                </a:cubicBezTo>
                <a:cubicBezTo>
                  <a:pt x="18836" y="17431"/>
                  <a:pt x="18836" y="17387"/>
                  <a:pt x="18797" y="17324"/>
                </a:cubicBezTo>
                <a:cubicBezTo>
                  <a:pt x="18721" y="17201"/>
                  <a:pt x="18730" y="17175"/>
                  <a:pt x="18957" y="16922"/>
                </a:cubicBezTo>
                <a:cubicBezTo>
                  <a:pt x="19174" y="16680"/>
                  <a:pt x="19200" y="16629"/>
                  <a:pt x="19124" y="16581"/>
                </a:cubicBezTo>
                <a:cubicBezTo>
                  <a:pt x="19050" y="16535"/>
                  <a:pt x="19169" y="16428"/>
                  <a:pt x="19261" y="16458"/>
                </a:cubicBezTo>
                <a:cubicBezTo>
                  <a:pt x="19323" y="16478"/>
                  <a:pt x="19398" y="16423"/>
                  <a:pt x="19577" y="16223"/>
                </a:cubicBezTo>
                <a:cubicBezTo>
                  <a:pt x="19706" y="16079"/>
                  <a:pt x="19827" y="15976"/>
                  <a:pt x="19846" y="15995"/>
                </a:cubicBezTo>
                <a:cubicBezTo>
                  <a:pt x="19865" y="16014"/>
                  <a:pt x="19864" y="16153"/>
                  <a:pt x="19842" y="16305"/>
                </a:cubicBezTo>
                <a:cubicBezTo>
                  <a:pt x="19790" y="16666"/>
                  <a:pt x="19790" y="16845"/>
                  <a:pt x="19840" y="16793"/>
                </a:cubicBezTo>
                <a:cubicBezTo>
                  <a:pt x="19862" y="16771"/>
                  <a:pt x="19908" y="16537"/>
                  <a:pt x="19941" y="16275"/>
                </a:cubicBezTo>
                <a:lnTo>
                  <a:pt x="20002" y="15797"/>
                </a:lnTo>
                <a:lnTo>
                  <a:pt x="20354" y="15410"/>
                </a:lnTo>
                <a:cubicBezTo>
                  <a:pt x="20547" y="15197"/>
                  <a:pt x="20729" y="14980"/>
                  <a:pt x="20757" y="14925"/>
                </a:cubicBezTo>
                <a:cubicBezTo>
                  <a:pt x="20855" y="14737"/>
                  <a:pt x="21087" y="14745"/>
                  <a:pt x="21324" y="14945"/>
                </a:cubicBezTo>
                <a:lnTo>
                  <a:pt x="21464" y="15064"/>
                </a:lnTo>
                <a:lnTo>
                  <a:pt x="21455" y="15641"/>
                </a:lnTo>
                <a:cubicBezTo>
                  <a:pt x="21449" y="15994"/>
                  <a:pt x="21460" y="16221"/>
                  <a:pt x="21485" y="16221"/>
                </a:cubicBezTo>
                <a:cubicBezTo>
                  <a:pt x="21524" y="16221"/>
                  <a:pt x="21555" y="15534"/>
                  <a:pt x="21532" y="15202"/>
                </a:cubicBezTo>
                <a:cubicBezTo>
                  <a:pt x="21513" y="14944"/>
                  <a:pt x="21423" y="14861"/>
                  <a:pt x="21013" y="14719"/>
                </a:cubicBezTo>
                <a:cubicBezTo>
                  <a:pt x="20949" y="14697"/>
                  <a:pt x="20957" y="14668"/>
                  <a:pt x="21066" y="14468"/>
                </a:cubicBezTo>
                <a:cubicBezTo>
                  <a:pt x="21134" y="14344"/>
                  <a:pt x="21200" y="14151"/>
                  <a:pt x="21215" y="14039"/>
                </a:cubicBezTo>
                <a:cubicBezTo>
                  <a:pt x="21230" y="13927"/>
                  <a:pt x="21258" y="13827"/>
                  <a:pt x="21278" y="13815"/>
                </a:cubicBezTo>
                <a:cubicBezTo>
                  <a:pt x="21297" y="13803"/>
                  <a:pt x="21303" y="13769"/>
                  <a:pt x="21292" y="13739"/>
                </a:cubicBezTo>
                <a:cubicBezTo>
                  <a:pt x="21280" y="13710"/>
                  <a:pt x="21301" y="13615"/>
                  <a:pt x="21336" y="13530"/>
                </a:cubicBezTo>
                <a:cubicBezTo>
                  <a:pt x="21406" y="13361"/>
                  <a:pt x="21414" y="12916"/>
                  <a:pt x="21349" y="12875"/>
                </a:cubicBezTo>
                <a:cubicBezTo>
                  <a:pt x="21288" y="12837"/>
                  <a:pt x="21355" y="12551"/>
                  <a:pt x="21443" y="12467"/>
                </a:cubicBezTo>
                <a:cubicBezTo>
                  <a:pt x="21497" y="12417"/>
                  <a:pt x="21529" y="12302"/>
                  <a:pt x="21549" y="12084"/>
                </a:cubicBezTo>
                <a:cubicBezTo>
                  <a:pt x="21560" y="11967"/>
                  <a:pt x="21567" y="11876"/>
                  <a:pt x="21569" y="11805"/>
                </a:cubicBezTo>
                <a:cubicBezTo>
                  <a:pt x="21574" y="11593"/>
                  <a:pt x="21529" y="11558"/>
                  <a:pt x="21381" y="11520"/>
                </a:cubicBezTo>
                <a:cubicBezTo>
                  <a:pt x="21154" y="11463"/>
                  <a:pt x="21121" y="11437"/>
                  <a:pt x="21091" y="11287"/>
                </a:cubicBezTo>
                <a:cubicBezTo>
                  <a:pt x="21077" y="11216"/>
                  <a:pt x="20979" y="11030"/>
                  <a:pt x="20874" y="10874"/>
                </a:cubicBezTo>
                <a:cubicBezTo>
                  <a:pt x="20753" y="10696"/>
                  <a:pt x="20692" y="10565"/>
                  <a:pt x="20707" y="10517"/>
                </a:cubicBezTo>
                <a:cubicBezTo>
                  <a:pt x="20720" y="10476"/>
                  <a:pt x="20710" y="10430"/>
                  <a:pt x="20686" y="10415"/>
                </a:cubicBezTo>
                <a:cubicBezTo>
                  <a:pt x="20662" y="10400"/>
                  <a:pt x="20643" y="10340"/>
                  <a:pt x="20643" y="10282"/>
                </a:cubicBezTo>
                <a:cubicBezTo>
                  <a:pt x="20643" y="10141"/>
                  <a:pt x="20534" y="9975"/>
                  <a:pt x="20252" y="9681"/>
                </a:cubicBezTo>
                <a:cubicBezTo>
                  <a:pt x="20177" y="9603"/>
                  <a:pt x="20163" y="9534"/>
                  <a:pt x="20160" y="9277"/>
                </a:cubicBezTo>
                <a:cubicBezTo>
                  <a:pt x="20156" y="8945"/>
                  <a:pt x="20127" y="8861"/>
                  <a:pt x="20021" y="8861"/>
                </a:cubicBezTo>
                <a:cubicBezTo>
                  <a:pt x="19957" y="8861"/>
                  <a:pt x="19418" y="8376"/>
                  <a:pt x="19384" y="8287"/>
                </a:cubicBezTo>
                <a:cubicBezTo>
                  <a:pt x="19375" y="8264"/>
                  <a:pt x="19335" y="8197"/>
                  <a:pt x="19295" y="8138"/>
                </a:cubicBezTo>
                <a:cubicBezTo>
                  <a:pt x="19255" y="8080"/>
                  <a:pt x="19198" y="7955"/>
                  <a:pt x="19169" y="7862"/>
                </a:cubicBezTo>
                <a:cubicBezTo>
                  <a:pt x="19131" y="7741"/>
                  <a:pt x="19004" y="7579"/>
                  <a:pt x="18732" y="7304"/>
                </a:cubicBezTo>
                <a:cubicBezTo>
                  <a:pt x="18286" y="6854"/>
                  <a:pt x="18101" y="6628"/>
                  <a:pt x="18101" y="6532"/>
                </a:cubicBezTo>
                <a:cubicBezTo>
                  <a:pt x="18101" y="6495"/>
                  <a:pt x="17824" y="6182"/>
                  <a:pt x="17486" y="5838"/>
                </a:cubicBezTo>
                <a:cubicBezTo>
                  <a:pt x="17148" y="5494"/>
                  <a:pt x="16817" y="5141"/>
                  <a:pt x="16749" y="5054"/>
                </a:cubicBezTo>
                <a:cubicBezTo>
                  <a:pt x="16681" y="4967"/>
                  <a:pt x="16581" y="4874"/>
                  <a:pt x="16527" y="4850"/>
                </a:cubicBezTo>
                <a:cubicBezTo>
                  <a:pt x="16473" y="4825"/>
                  <a:pt x="16373" y="4714"/>
                  <a:pt x="16305" y="4602"/>
                </a:cubicBezTo>
                <a:cubicBezTo>
                  <a:pt x="16224" y="4470"/>
                  <a:pt x="16095" y="4343"/>
                  <a:pt x="15937" y="4241"/>
                </a:cubicBezTo>
                <a:cubicBezTo>
                  <a:pt x="15803" y="4155"/>
                  <a:pt x="15606" y="3996"/>
                  <a:pt x="15498" y="3888"/>
                </a:cubicBezTo>
                <a:cubicBezTo>
                  <a:pt x="15067" y="3456"/>
                  <a:pt x="14880" y="3296"/>
                  <a:pt x="14619" y="3138"/>
                </a:cubicBezTo>
                <a:cubicBezTo>
                  <a:pt x="14468" y="3047"/>
                  <a:pt x="14232" y="2861"/>
                  <a:pt x="14093" y="2723"/>
                </a:cubicBezTo>
                <a:cubicBezTo>
                  <a:pt x="13844" y="2478"/>
                  <a:pt x="13265" y="2140"/>
                  <a:pt x="13092" y="2140"/>
                </a:cubicBezTo>
                <a:cubicBezTo>
                  <a:pt x="13050" y="2140"/>
                  <a:pt x="12998" y="2094"/>
                  <a:pt x="12977" y="2038"/>
                </a:cubicBezTo>
                <a:cubicBezTo>
                  <a:pt x="12921" y="1891"/>
                  <a:pt x="12467" y="1601"/>
                  <a:pt x="12193" y="1539"/>
                </a:cubicBezTo>
                <a:cubicBezTo>
                  <a:pt x="12018" y="1500"/>
                  <a:pt x="11939" y="1456"/>
                  <a:pt x="11874" y="1364"/>
                </a:cubicBezTo>
                <a:cubicBezTo>
                  <a:pt x="11821" y="1289"/>
                  <a:pt x="11762" y="1250"/>
                  <a:pt x="11724" y="1265"/>
                </a:cubicBezTo>
                <a:cubicBezTo>
                  <a:pt x="11691" y="1278"/>
                  <a:pt x="11603" y="1242"/>
                  <a:pt x="11529" y="1186"/>
                </a:cubicBezTo>
                <a:cubicBezTo>
                  <a:pt x="11363" y="1059"/>
                  <a:pt x="11042" y="949"/>
                  <a:pt x="10843" y="949"/>
                </a:cubicBezTo>
                <a:cubicBezTo>
                  <a:pt x="10728" y="949"/>
                  <a:pt x="10688" y="929"/>
                  <a:pt x="10671" y="863"/>
                </a:cubicBezTo>
                <a:cubicBezTo>
                  <a:pt x="10659" y="816"/>
                  <a:pt x="10628" y="780"/>
                  <a:pt x="10602" y="784"/>
                </a:cubicBezTo>
                <a:cubicBezTo>
                  <a:pt x="10575" y="788"/>
                  <a:pt x="10478" y="758"/>
                  <a:pt x="10385" y="716"/>
                </a:cubicBezTo>
                <a:cubicBezTo>
                  <a:pt x="10292" y="674"/>
                  <a:pt x="10093" y="631"/>
                  <a:pt x="9942" y="619"/>
                </a:cubicBezTo>
                <a:cubicBezTo>
                  <a:pt x="9792" y="607"/>
                  <a:pt x="9640" y="572"/>
                  <a:pt x="9605" y="542"/>
                </a:cubicBezTo>
                <a:cubicBezTo>
                  <a:pt x="9487" y="440"/>
                  <a:pt x="9045" y="376"/>
                  <a:pt x="8786" y="423"/>
                </a:cubicBezTo>
                <a:cubicBezTo>
                  <a:pt x="8606" y="456"/>
                  <a:pt x="8532" y="453"/>
                  <a:pt x="8477" y="413"/>
                </a:cubicBezTo>
                <a:cubicBezTo>
                  <a:pt x="8426" y="375"/>
                  <a:pt x="8389" y="373"/>
                  <a:pt x="8352" y="404"/>
                </a:cubicBezTo>
                <a:cubicBezTo>
                  <a:pt x="8314" y="436"/>
                  <a:pt x="8245" y="390"/>
                  <a:pt x="8091" y="224"/>
                </a:cubicBezTo>
                <a:lnTo>
                  <a:pt x="7883" y="0"/>
                </a:lnTo>
                <a:close/>
                <a:moveTo>
                  <a:pt x="253" y="20475"/>
                </a:moveTo>
                <a:cubicBezTo>
                  <a:pt x="234" y="20475"/>
                  <a:pt x="230" y="20512"/>
                  <a:pt x="242" y="20559"/>
                </a:cubicBezTo>
                <a:cubicBezTo>
                  <a:pt x="254" y="20606"/>
                  <a:pt x="279" y="20645"/>
                  <a:pt x="297" y="20645"/>
                </a:cubicBezTo>
                <a:cubicBezTo>
                  <a:pt x="315" y="20645"/>
                  <a:pt x="320" y="20606"/>
                  <a:pt x="308" y="20559"/>
                </a:cubicBezTo>
                <a:cubicBezTo>
                  <a:pt x="296" y="20512"/>
                  <a:pt x="271" y="20475"/>
                  <a:pt x="253" y="20475"/>
                </a:cubicBezTo>
                <a:close/>
                <a:moveTo>
                  <a:pt x="1558" y="20945"/>
                </a:moveTo>
                <a:cubicBezTo>
                  <a:pt x="1525" y="20946"/>
                  <a:pt x="1449" y="20973"/>
                  <a:pt x="1391" y="21006"/>
                </a:cubicBezTo>
                <a:lnTo>
                  <a:pt x="1287" y="21065"/>
                </a:lnTo>
                <a:lnTo>
                  <a:pt x="1404" y="21052"/>
                </a:lnTo>
                <a:cubicBezTo>
                  <a:pt x="1530" y="21040"/>
                  <a:pt x="1671" y="20942"/>
                  <a:pt x="1558" y="20945"/>
                </a:cubicBezTo>
                <a:close/>
                <a:moveTo>
                  <a:pt x="1251" y="21259"/>
                </a:moveTo>
                <a:cubicBezTo>
                  <a:pt x="1237" y="21248"/>
                  <a:pt x="1207" y="21248"/>
                  <a:pt x="1166" y="21264"/>
                </a:cubicBezTo>
                <a:cubicBezTo>
                  <a:pt x="1128" y="21279"/>
                  <a:pt x="1107" y="21310"/>
                  <a:pt x="1120" y="21330"/>
                </a:cubicBezTo>
                <a:cubicBezTo>
                  <a:pt x="1151" y="21382"/>
                  <a:pt x="1212" y="21379"/>
                  <a:pt x="1246" y="21323"/>
                </a:cubicBezTo>
                <a:cubicBezTo>
                  <a:pt x="1265" y="21292"/>
                  <a:pt x="1266" y="21269"/>
                  <a:pt x="1251" y="21259"/>
                </a:cubicBezTo>
                <a:close/>
              </a:path>
            </a:pathLst>
          </a:custGeom>
          <a:ln w="12700">
            <a:miter lim="400000"/>
          </a:ln>
          <a:effectLst>
            <a:outerShdw sx="100000" sy="100000" kx="0" ky="0" algn="b" rotWithShape="0" blurRad="203200" dist="76200" dir="2700000">
              <a:srgbClr val="000000">
                <a:alpha val="75000"/>
              </a:srgbClr>
            </a:outerShdw>
          </a:effectLst>
        </p:spPr>
      </p:pic>
      <p:sp>
        <p:nvSpPr>
          <p:cNvPr id="296" name="Munir and Hsu, LAAO in Select AF Patients, HeartRhythm, VOLUME 3, ISSUE 4, P448-454, AUGUST 01, 2022"/>
          <p:cNvSpPr txBox="1"/>
          <p:nvPr/>
        </p:nvSpPr>
        <p:spPr>
          <a:xfrm>
            <a:off x="550131" y="13233100"/>
            <a:ext cx="11340773"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200"/>
              </a:spcBef>
              <a:defRPr sz="1333">
                <a:solidFill>
                  <a:srgbClr val="000000"/>
                </a:solidFill>
                <a:latin typeface="Times Roman"/>
                <a:ea typeface="Times Roman"/>
                <a:cs typeface="Times Roman"/>
                <a:sym typeface="Times Roman"/>
              </a:defRPr>
            </a:pPr>
            <a:r>
              <a:t>Munir and Hsu, LAAO in Select AF Patients, HeartRhythm, </a:t>
            </a:r>
            <a:r>
              <a:t>VOLUME 3, ISSUE 4</a:t>
            </a:r>
            <a:r>
              <a:t>, P448-454, AUGUST 01, 2022</a:t>
            </a:r>
            <a:endParaRPr sz="1200"/>
          </a:p>
        </p:txBody>
      </p:sp>
      <p:grpSp>
        <p:nvGrpSpPr>
          <p:cNvPr id="299" name="Group"/>
          <p:cNvGrpSpPr/>
          <p:nvPr/>
        </p:nvGrpSpPr>
        <p:grpSpPr>
          <a:xfrm>
            <a:off x="22930191" y="551967"/>
            <a:ext cx="1071752" cy="12821353"/>
            <a:chOff x="0" y="0"/>
            <a:chExt cx="1071751" cy="12821352"/>
          </a:xfrm>
        </p:grpSpPr>
        <p:pic>
          <p:nvPicPr>
            <p:cNvPr id="297"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298"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303" name="Stroke prevention methods"/>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Stroke prevention methods </a:t>
            </a:r>
          </a:p>
        </p:txBody>
      </p:sp>
      <p:pic>
        <p:nvPicPr>
          <p:cNvPr id="304" name="detox-drugs-pill-bottle.png" descr="detox-drugs-pill-bottle.png"/>
          <p:cNvPicPr>
            <a:picLocks noChangeAspect="1"/>
          </p:cNvPicPr>
          <p:nvPr/>
        </p:nvPicPr>
        <p:blipFill>
          <a:blip r:embed="rId3">
            <a:alphaModFix amt="27852"/>
            <a:extLst/>
          </a:blip>
          <a:stretch>
            <a:fillRect/>
          </a:stretch>
        </p:blipFill>
        <p:spPr>
          <a:xfrm flipH="1">
            <a:off x="-3866497" y="657848"/>
            <a:ext cx="7886175" cy="4305849"/>
          </a:xfrm>
          <a:prstGeom prst="rect">
            <a:avLst/>
          </a:prstGeom>
          <a:ln w="12700">
            <a:miter lim="400000"/>
          </a:ln>
        </p:spPr>
      </p:pic>
      <p:sp>
        <p:nvSpPr>
          <p:cNvPr id="305" name="ANTICOAGULANTS"/>
          <p:cNvSpPr txBox="1"/>
          <p:nvPr/>
        </p:nvSpPr>
        <p:spPr>
          <a:xfrm>
            <a:off x="10621247" y="671753"/>
            <a:ext cx="3808377" cy="5604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ANTICOAGULANTS</a:t>
            </a:r>
          </a:p>
        </p:txBody>
      </p:sp>
      <p:sp>
        <p:nvSpPr>
          <p:cNvPr id="306" name="2020 ESC Guidelines for the diagnosis and management of atrial fibrillation, Gerhard Hindrickset.al., European Heart Journal, Volume 42, Issue 5, 1 February 2021, Pages 373–498"/>
          <p:cNvSpPr txBox="1"/>
          <p:nvPr/>
        </p:nvSpPr>
        <p:spPr>
          <a:xfrm>
            <a:off x="479650" y="13120801"/>
            <a:ext cx="18347665" cy="37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pPr/>
            <a:r>
              <a:t>2020 ESC Guidelines for the diagnosis and management of atrial fibrillation, Gerhard Hindrickset.al., European Heart Journal, Volume 42, Issue 5, 1 February 2021, Pages 373–498</a:t>
            </a:r>
          </a:p>
        </p:txBody>
      </p:sp>
      <p:pic>
        <p:nvPicPr>
          <p:cNvPr id="307" name="Drawing" descr="Drawing"/>
          <p:cNvPicPr>
            <a:picLocks noChangeAspect="0"/>
          </p:cNvPicPr>
          <p:nvPr/>
        </p:nvPicPr>
        <p:blipFill>
          <a:blip r:embed="rId4">
            <a:extLst/>
          </a:blip>
          <a:stretch>
            <a:fillRect/>
          </a:stretch>
        </p:blipFill>
        <p:spPr>
          <a:xfrm>
            <a:off x="3355309" y="2694337"/>
            <a:ext cx="1599555" cy="794042"/>
          </a:xfrm>
          <a:prstGeom prst="rect">
            <a:avLst/>
          </a:prstGeom>
        </p:spPr>
      </p:pic>
      <p:pic>
        <p:nvPicPr>
          <p:cNvPr id="309" name="Drawing" descr="Drawing"/>
          <p:cNvPicPr>
            <a:picLocks noChangeAspect="0"/>
          </p:cNvPicPr>
          <p:nvPr/>
        </p:nvPicPr>
        <p:blipFill>
          <a:blip r:embed="rId4">
            <a:extLst/>
          </a:blip>
          <a:stretch>
            <a:fillRect/>
          </a:stretch>
        </p:blipFill>
        <p:spPr>
          <a:xfrm>
            <a:off x="3086464" y="10811005"/>
            <a:ext cx="1599555" cy="794042"/>
          </a:xfrm>
          <a:prstGeom prst="rect">
            <a:avLst/>
          </a:prstGeom>
        </p:spPr>
      </p:pic>
      <p:grpSp>
        <p:nvGrpSpPr>
          <p:cNvPr id="316" name="Group"/>
          <p:cNvGrpSpPr/>
          <p:nvPr/>
        </p:nvGrpSpPr>
        <p:grpSpPr>
          <a:xfrm>
            <a:off x="4680389" y="1424902"/>
            <a:ext cx="16923669" cy="10446686"/>
            <a:chOff x="0" y="0"/>
            <a:chExt cx="16923668" cy="10446684"/>
          </a:xfrm>
        </p:grpSpPr>
        <p:pic>
          <p:nvPicPr>
            <p:cNvPr id="311" name="Screen Shot 2022-11-22 at 14.46.15.png" descr="Screen Shot 2022-11-22 at 14.46.15.png"/>
            <p:cNvPicPr>
              <a:picLocks noChangeAspect="1"/>
            </p:cNvPicPr>
            <p:nvPr/>
          </p:nvPicPr>
          <p:blipFill>
            <a:blip r:embed="rId5">
              <a:alphaModFix amt="30527"/>
              <a:extLst/>
            </a:blip>
            <a:srcRect l="16994" t="62664" r="45459" b="18699"/>
            <a:stretch>
              <a:fillRect/>
            </a:stretch>
          </p:blipFill>
          <p:spPr>
            <a:xfrm>
              <a:off x="0" y="5734609"/>
              <a:ext cx="16876846" cy="4712076"/>
            </a:xfrm>
            <a:prstGeom prst="rect">
              <a:avLst/>
            </a:prstGeom>
            <a:ln w="12700" cap="flat">
              <a:noFill/>
              <a:miter lim="400000"/>
            </a:ln>
            <a:effectLst/>
          </p:spPr>
        </p:pic>
        <p:pic>
          <p:nvPicPr>
            <p:cNvPr id="312" name="Screen Shot 2022-11-22 at 14.46.15.png" descr="Screen Shot 2022-11-22 at 14.46.15.png"/>
            <p:cNvPicPr>
              <a:picLocks noChangeAspect="1"/>
            </p:cNvPicPr>
            <p:nvPr/>
          </p:nvPicPr>
          <p:blipFill>
            <a:blip r:embed="rId5">
              <a:alphaModFix amt="29891"/>
              <a:extLst/>
            </a:blip>
            <a:srcRect l="16775" t="22229" r="45678" b="56337"/>
            <a:stretch>
              <a:fillRect/>
            </a:stretch>
          </p:blipFill>
          <p:spPr>
            <a:xfrm>
              <a:off x="46822" y="414379"/>
              <a:ext cx="16876847" cy="5419281"/>
            </a:xfrm>
            <a:prstGeom prst="rect">
              <a:avLst/>
            </a:prstGeom>
            <a:ln w="12700" cap="flat">
              <a:noFill/>
              <a:miter lim="400000"/>
            </a:ln>
            <a:effectLst/>
          </p:spPr>
        </p:pic>
        <p:sp>
          <p:nvSpPr>
            <p:cNvPr id="313" name="Recommendations for the prevention of thromboembolic events in AF"/>
            <p:cNvSpPr txBox="1"/>
            <p:nvPr/>
          </p:nvSpPr>
          <p:spPr>
            <a:xfrm>
              <a:off x="277167" y="0"/>
              <a:ext cx="12615608" cy="1052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defTabSz="457200">
                <a:spcBef>
                  <a:spcPts val="1200"/>
                </a:spcBef>
                <a:defRPr b="1">
                  <a:solidFill>
                    <a:srgbClr val="000000"/>
                  </a:solidFill>
                </a:defRPr>
              </a:lvl1pPr>
            </a:lstStyle>
            <a:p>
              <a:pPr/>
              <a:r>
                <a:t>Recommendations for the prevention of thromboembolic events in AF </a:t>
              </a:r>
            </a:p>
          </p:txBody>
        </p:sp>
        <p:pic>
          <p:nvPicPr>
            <p:cNvPr id="314" name="Screen Shot 2022-11-22 at 14.46.15.png" descr="Screen Shot 2022-11-22 at 14.46.15.png"/>
            <p:cNvPicPr>
              <a:picLocks noChangeAspect="1"/>
            </p:cNvPicPr>
            <p:nvPr/>
          </p:nvPicPr>
          <p:blipFill>
            <a:blip r:embed="rId5">
              <a:extLst/>
            </a:blip>
            <a:srcRect l="16775" t="25179" r="45995" b="70895"/>
            <a:stretch>
              <a:fillRect/>
            </a:stretch>
          </p:blipFill>
          <p:spPr>
            <a:xfrm>
              <a:off x="36178" y="1165995"/>
              <a:ext cx="16734404" cy="992576"/>
            </a:xfrm>
            <a:prstGeom prst="rect">
              <a:avLst/>
            </a:prstGeom>
            <a:ln w="12700" cap="flat">
              <a:noFill/>
              <a:miter lim="400000"/>
            </a:ln>
            <a:effectLst>
              <a:outerShdw sx="100000" sy="100000" kx="0" ky="0" algn="b" rotWithShape="0" blurRad="50800" dist="63500" dir="2700000">
                <a:srgbClr val="000000">
                  <a:alpha val="50000"/>
                </a:srgbClr>
              </a:outerShdw>
            </a:effectLst>
          </p:spPr>
        </p:pic>
        <p:pic>
          <p:nvPicPr>
            <p:cNvPr id="315" name="Screen Shot 2022-11-22 at 14.46.15.png" descr="Screen Shot 2022-11-22 at 14.46.15.png"/>
            <p:cNvPicPr>
              <a:picLocks noChangeAspect="1"/>
            </p:cNvPicPr>
            <p:nvPr/>
          </p:nvPicPr>
          <p:blipFill>
            <a:blip r:embed="rId5">
              <a:extLst/>
            </a:blip>
            <a:srcRect l="16994" t="76280" r="45459" b="20485"/>
            <a:stretch>
              <a:fillRect/>
            </a:stretch>
          </p:blipFill>
          <p:spPr>
            <a:xfrm>
              <a:off x="0" y="9177380"/>
              <a:ext cx="16876846" cy="817708"/>
            </a:xfrm>
            <a:prstGeom prst="rect">
              <a:avLst/>
            </a:prstGeom>
            <a:ln w="12700" cap="flat">
              <a:noFill/>
              <a:miter lim="400000"/>
            </a:ln>
            <a:effectLst>
              <a:outerShdw sx="100000" sy="100000" kx="0" ky="0" algn="b" rotWithShape="0" blurRad="355600" dist="0" dir="0">
                <a:srgbClr val="000000">
                  <a:alpha val="75000"/>
                </a:srgbClr>
              </a:outerShdw>
            </a:effectLst>
          </p:spPr>
        </p:pic>
      </p:grpSp>
      <p:grpSp>
        <p:nvGrpSpPr>
          <p:cNvPr id="319" name="Group"/>
          <p:cNvGrpSpPr/>
          <p:nvPr/>
        </p:nvGrpSpPr>
        <p:grpSpPr>
          <a:xfrm>
            <a:off x="22930191" y="551967"/>
            <a:ext cx="1071752" cy="12821353"/>
            <a:chOff x="0" y="0"/>
            <a:chExt cx="1071751" cy="12821352"/>
          </a:xfrm>
        </p:grpSpPr>
        <p:pic>
          <p:nvPicPr>
            <p:cNvPr id="317" name="03.png" descr="03.png"/>
            <p:cNvPicPr>
              <a:picLocks noChangeAspect="1"/>
            </p:cNvPicPr>
            <p:nvPr/>
          </p:nvPicPr>
          <p:blipFill>
            <a:blip r:embed="rId6">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318" name="Image" descr="Image"/>
            <p:cNvPicPr>
              <a:picLocks noChangeAspect="1"/>
            </p:cNvPicPr>
            <p:nvPr/>
          </p:nvPicPr>
          <p:blipFill>
            <a:blip r:embed="rId7">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Image" descr="Image"/>
          <p:cNvPicPr>
            <a:picLocks noChangeAspect="1"/>
          </p:cNvPicPr>
          <p:nvPr/>
        </p:nvPicPr>
        <p:blipFill>
          <a:blip r:embed="rId3">
            <a:extLst/>
          </a:blip>
          <a:stretch>
            <a:fillRect/>
          </a:stretch>
        </p:blipFill>
        <p:spPr>
          <a:xfrm>
            <a:off x="4765544" y="823334"/>
            <a:ext cx="14852912" cy="12069332"/>
          </a:xfrm>
          <a:prstGeom prst="rect">
            <a:avLst/>
          </a:prstGeom>
          <a:ln w="12700">
            <a:miter lim="400000"/>
          </a:ln>
        </p:spPr>
      </p:pic>
      <p:sp>
        <p:nvSpPr>
          <p:cNvPr id="324" name="Rivaroxaban, Apixaban, Dabigatran"/>
          <p:cNvSpPr txBox="1"/>
          <p:nvPr/>
        </p:nvSpPr>
        <p:spPr>
          <a:xfrm>
            <a:off x="1340709" y="3319115"/>
            <a:ext cx="2809284"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spcBef>
                <a:spcPts val="1600"/>
              </a:spcBef>
              <a:defRPr baseline="36111" sz="3600">
                <a:solidFill>
                  <a:srgbClr val="2E2E2E"/>
                </a:solidFill>
                <a:latin typeface="Gill Sans"/>
                <a:ea typeface="Gill Sans"/>
                <a:cs typeface="Gill Sans"/>
                <a:sym typeface="Gill Sans"/>
              </a:defRPr>
            </a:pPr>
            <a:r>
              <a:rPr>
                <a:uFill>
                  <a:solidFill>
                    <a:srgbClr val="2E2E2E"/>
                  </a:solidFill>
                </a:uFill>
              </a:rPr>
              <a:t>Rivaroxaban</a:t>
            </a:r>
            <a:r>
              <a:t>, Apixaban, Dabigatran</a:t>
            </a:r>
          </a:p>
        </p:txBody>
      </p:sp>
      <p:sp>
        <p:nvSpPr>
          <p:cNvPr id="325" name="Amulet,…"/>
          <p:cNvSpPr txBox="1"/>
          <p:nvPr/>
        </p:nvSpPr>
        <p:spPr>
          <a:xfrm>
            <a:off x="19865745" y="3319115"/>
            <a:ext cx="3272046"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aseline="36111" sz="3600">
                <a:solidFill>
                  <a:srgbClr val="000000"/>
                </a:solidFill>
                <a:latin typeface="Gill Sans"/>
                <a:ea typeface="Gill Sans"/>
                <a:cs typeface="Gill Sans"/>
                <a:sym typeface="Gill Sans"/>
              </a:defRPr>
            </a:pPr>
            <a:r>
              <a:t>Amulet,</a:t>
            </a:r>
          </a:p>
          <a:p>
            <a:pPr algn="l">
              <a:defRPr baseline="36111" sz="3600">
                <a:solidFill>
                  <a:srgbClr val="000000"/>
                </a:solidFill>
                <a:latin typeface="Gill Sans"/>
                <a:ea typeface="Gill Sans"/>
                <a:cs typeface="Gill Sans"/>
                <a:sym typeface="Gill Sans"/>
              </a:defRPr>
            </a:pPr>
            <a:r>
              <a:t>Watchman,</a:t>
            </a:r>
          </a:p>
          <a:p>
            <a:pPr algn="l">
              <a:defRPr baseline="36111" sz="3600">
                <a:solidFill>
                  <a:srgbClr val="000000"/>
                </a:solidFill>
                <a:latin typeface="Gill Sans"/>
                <a:ea typeface="Gill Sans"/>
                <a:cs typeface="Gill Sans"/>
                <a:sym typeface="Gill Sans"/>
              </a:defRPr>
            </a:pPr>
            <a:r>
              <a:t>Watchman-FLX </a:t>
            </a:r>
          </a:p>
        </p:txBody>
      </p:sp>
      <p:sp>
        <p:nvSpPr>
          <p:cNvPr id="326" name="I - COMPARISON"/>
          <p:cNvSpPr txBox="1"/>
          <p:nvPr/>
        </p:nvSpPr>
        <p:spPr>
          <a:xfrm>
            <a:off x="495341" y="253948"/>
            <a:ext cx="6781801" cy="1182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spcBef>
                <a:spcPts val="1200"/>
              </a:spcBef>
              <a:defRPr b="1" sz="3000">
                <a:solidFill>
                  <a:srgbClr val="000000"/>
                </a:solidFill>
              </a:defRPr>
            </a:lvl1pPr>
          </a:lstStyle>
          <a:p>
            <a:pPr/>
            <a:r>
              <a:t>I - COMPARISON</a:t>
            </a:r>
          </a:p>
        </p:txBody>
      </p:sp>
      <p:grpSp>
        <p:nvGrpSpPr>
          <p:cNvPr id="329" name="Group"/>
          <p:cNvGrpSpPr/>
          <p:nvPr/>
        </p:nvGrpSpPr>
        <p:grpSpPr>
          <a:xfrm>
            <a:off x="22930191" y="551967"/>
            <a:ext cx="1071752" cy="12821353"/>
            <a:chOff x="0" y="0"/>
            <a:chExt cx="1071751" cy="12821352"/>
          </a:xfrm>
        </p:grpSpPr>
        <p:pic>
          <p:nvPicPr>
            <p:cNvPr id="327" name="03.png" descr="03.png"/>
            <p:cNvPicPr>
              <a:picLocks noChangeAspect="1"/>
            </p:cNvPicPr>
            <p:nvPr/>
          </p:nvPicPr>
          <p:blipFill>
            <a:blip r:embed="rId4">
              <a:alphaModFix amt="58547"/>
              <a:extLst/>
            </a:blip>
            <a:srcRect l="27026" t="0" r="27026" b="51362"/>
            <a:stretch>
              <a:fillRect/>
            </a:stretch>
          </p:blipFill>
          <p:spPr>
            <a:xfrm>
              <a:off x="0" y="11936135"/>
              <a:ext cx="1071752" cy="885218"/>
            </a:xfrm>
            <a:prstGeom prst="rect">
              <a:avLst/>
            </a:prstGeom>
            <a:ln w="12700" cap="flat">
              <a:noFill/>
              <a:miter lim="400000"/>
            </a:ln>
            <a:effectLst/>
          </p:spPr>
        </p:pic>
        <p:pic>
          <p:nvPicPr>
            <p:cNvPr id="328" name="Image" descr="Image"/>
            <p:cNvPicPr>
              <a:picLocks noChangeAspect="1"/>
            </p:cNvPicPr>
            <p:nvPr/>
          </p:nvPicPr>
          <p:blipFill>
            <a:blip r:embed="rId5">
              <a:alphaModFix amt="58948"/>
              <a:extLst/>
            </a:blip>
            <a:srcRect l="0" t="0" r="59946" b="0"/>
            <a:stretch>
              <a:fillRect/>
            </a:stretch>
          </p:blipFill>
          <p:spPr>
            <a:xfrm>
              <a:off x="41275" y="0"/>
              <a:ext cx="989077" cy="740825"/>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